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477" r:id="rId4"/>
    <p:sldId id="479" r:id="rId5"/>
    <p:sldId id="466" r:id="rId6"/>
    <p:sldId id="468" r:id="rId7"/>
    <p:sldId id="405" r:id="rId8"/>
    <p:sldId id="406" r:id="rId9"/>
    <p:sldId id="379" r:id="rId10"/>
    <p:sldId id="480" r:id="rId11"/>
    <p:sldId id="453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6" autoAdjust="0"/>
    <p:restoredTop sz="94660"/>
  </p:normalViewPr>
  <p:slideViewPr>
    <p:cSldViewPr snapToGrid="0">
      <p:cViewPr varScale="1">
        <p:scale>
          <a:sx n="84" d="100"/>
          <a:sy n="8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Логистическая</a:t>
            </a:r>
            <a:r>
              <a:rPr lang="ru-RU" sz="2000" baseline="0" dirty="0"/>
              <a:t> функция и ее </a:t>
            </a:r>
            <a:r>
              <a:rPr lang="ru-RU" sz="2000" baseline="0" dirty="0" err="1"/>
              <a:t>производня</a:t>
            </a:r>
            <a:endParaRPr lang="ru-RU" sz="2000" dirty="0"/>
          </a:p>
        </c:rich>
      </c:tx>
      <c:layout>
        <c:manualLayout>
          <c:xMode val="edge"/>
          <c:yMode val="edge"/>
          <c:x val="0.178686628427295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048556430446191E-2"/>
          <c:y val="0.26222317670069717"/>
          <c:w val="0.9097292213473315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C4-9C4A-9A72-66EE9F0A0C4C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C4-9C4A-9A72-66EE9F0A0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z</a:t>
                </a:r>
                <a:endParaRPr lang="ru-RU" sz="2800"/>
              </a:p>
            </c:rich>
          </c:tx>
          <c:layout>
            <c:manualLayout>
              <c:xMode val="edge"/>
              <c:yMode val="edge"/>
              <c:x val="0.9281301586643258"/>
              <c:y val="0.71521228071442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369087551985251E-2"/>
          <c:y val="0.23047689219460948"/>
          <c:w val="0.29434655112687197"/>
          <c:h val="0.3896053602114419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A7E82-1312-8B49-B50B-FFC1E94B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96FD5D-B8E5-5D42-8644-EDF43959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7AA9A-B533-754A-9CA9-5CD2F07C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BBB7F2-B056-AA4D-B995-B38DAA2D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6686B-D57C-5849-917D-D029C6EC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05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5DC5-0E85-D946-A9E3-3345505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01930-CEE5-8147-818A-003D8C2CB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E47616-8F7E-5643-A2DE-0C92844E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10C5D-DF17-BC4F-B559-C85278C7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B4BC1-1859-C048-9509-0C0CC51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18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6A00-8544-BF43-97D2-A9A0013E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E82C66-50AC-3244-B8FD-7D42C536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54DAE5-D3DD-0149-876D-0E9A936F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2215C-5902-9649-A327-39D67910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A6D1-9FED-C541-BD1A-B96AA46F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70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C8227-1D4E-FF4E-ACC0-E1B2A43A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6A8E6-2C76-9F4F-BF59-A23B38B9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A3D847-39A3-6449-8CAB-BCCE4764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B0BC8D-392F-EE48-A4EF-59F6FC11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A6F19-EFF0-2548-AF66-BDCBF84C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84A97-CA67-1540-A9D6-41AC9CC9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14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0279-5A50-CA4A-8C83-83D3E181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B031D5-0E99-174E-97DE-8AB56ABA5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BD5731-9287-EA45-B152-6BB05EAD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64EE24-DB74-A64C-88F2-1E62A48CA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C92CEC-BC7A-ED44-910E-428F12801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D791B3-3222-2149-885D-F8B2A3F8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6A0749-05A1-C442-98EB-9DA3679F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8347FC-F411-AD45-AF8A-D4E80494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50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1D3B0-0E4E-E64F-B1B2-35F6AE86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BCBCF5-6321-9B43-92F9-007A776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D6D06-8FBB-6147-9063-65F543EA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1C0EB-3B52-2043-A3CD-1C1DD60D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647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A77F6B-C756-874C-ABAB-AF72E830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08CC0-E2B4-A342-A236-8D127DE8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B0D1-1F6F-C642-B866-30AFC1D4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101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3DD5C-857E-C84A-9515-F28F0747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5ADA-8D21-6D4D-8D76-EDB56C62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D7905C-E2F8-BF44-BA51-B290CB704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FEED-3B4B-9046-834D-DA34E8C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8EEF50-18BF-5247-B567-9BCC69E3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E9FBC-B363-CB48-9946-88CEAABF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6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F79A2-98B5-2845-9FFF-2A142752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7C1BD-5E47-364F-AC4C-056E2931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5B608-75EC-904E-B021-B8DB7B85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30E52B-DCAB-C747-BD03-1E16BA1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EF5A0-F71C-7E49-B56C-DCAFD297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B45F5F-EC53-1D47-A63E-A8CC3DE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432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4C11-F1CE-6847-8026-2C913A7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4C0F7-4446-E049-9AED-F7E224BB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94EA0-0480-624A-992F-3372F56F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7AB691-A70F-2247-914A-3E698E5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53B2-A871-A543-8650-271C4B4E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332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308E77-C455-A24C-9D7D-099B039CF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88A244-CB1D-B34E-8F5A-32C31CBDA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75484-0DCD-3D44-8934-E386EE58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34C92-A36C-3040-BC6A-41A1251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BFC095-E285-AB42-9EC4-BCB262E2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604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786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422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7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099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085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987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28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795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6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374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2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F11B0-89AF-E84D-A0DB-A9C0EBCF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C66B2-08AB-DA4F-8D26-FB8D3C177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E302B8-016F-A545-B9F2-0AD65063F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CE1B6-847A-8A4C-86A3-DD705A716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2E2CC5-7F1F-C54D-BB57-7314D3FB2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9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15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205419" y="6073170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739" y="288926"/>
            <a:ext cx="10764140" cy="56501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Методы регуляризации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20" y="853939"/>
            <a:ext cx="11536041" cy="598932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sz="2500" b="1" u="sng" dirty="0">
                <a:solidFill>
                  <a:schemeClr val="bg1"/>
                </a:solidFill>
              </a:rPr>
              <a:t>Регуляризация</a:t>
            </a:r>
            <a:r>
              <a:rPr lang="ru-RU" sz="2500" dirty="0">
                <a:solidFill>
                  <a:schemeClr val="bg1"/>
                </a:solidFill>
              </a:rPr>
              <a:t> - модификация модели, ее метода обучения или ее входных данных таким образом, чтобы повысить точность на тестовой выборке при сохранении почти неизменной точности при обучении 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то есть цель регуляризации -  повысить обобщающую способность.</a:t>
            </a:r>
          </a:p>
          <a:p>
            <a:pPr lvl="2" algn="just">
              <a:lnSpc>
                <a:spcPct val="100000"/>
              </a:lnSpc>
              <a:spcBef>
                <a:spcPts val="900"/>
              </a:spcBef>
            </a:pPr>
            <a:r>
              <a:rPr lang="en-US" b="1" u="sng" dirty="0" err="1">
                <a:solidFill>
                  <a:schemeClr val="bg1"/>
                </a:solidFill>
              </a:rPr>
              <a:t>В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ru-RU" b="1" u="sng" dirty="0">
                <a:solidFill>
                  <a:schemeClr val="bg1"/>
                </a:solidFill>
              </a:rPr>
              <a:t>классическом смысле термин относится к регуляризации обновлений весовых параметров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дропаут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верхний порог градиента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2, L1). </a:t>
            </a:r>
            <a:endParaRPr lang="ru-RU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9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Однако, термин также употребим в отношении: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Нормализации слоев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нормализация весов  и т.д.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  <a:endParaRPr lang="ru-RU" sz="2000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Аугментация данных</a:t>
            </a:r>
            <a:r>
              <a:rPr lang="ru-RU" sz="2000" dirty="0">
                <a:solidFill>
                  <a:schemeClr val="bg1"/>
                </a:solidFill>
              </a:rPr>
              <a:t>, расширение выборки, использование мягких меток и т.д. 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Методы </a:t>
            </a:r>
            <a:r>
              <a:rPr lang="ru-RU" sz="2000" b="1" u="sng" dirty="0" err="1">
                <a:solidFill>
                  <a:schemeClr val="bg1"/>
                </a:solidFill>
              </a:rPr>
              <a:t>Дропаута</a:t>
            </a:r>
            <a:endParaRPr lang="ru-RU" sz="2000" b="1" u="sng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Ансамбли сетей.</a:t>
            </a:r>
            <a:endParaRPr lang="en-US" sz="2000" b="1" u="sng" dirty="0">
              <a:solidFill>
                <a:schemeClr val="bg1"/>
              </a:solidFill>
            </a:endParaRPr>
          </a:p>
          <a:p>
            <a:pPr lvl="2" algn="just"/>
            <a:r>
              <a:rPr lang="ru-RU" sz="1800" i="1" u="sng" dirty="0">
                <a:solidFill>
                  <a:schemeClr val="bg1"/>
                </a:solidFill>
              </a:rPr>
              <a:t>К другим методам</a:t>
            </a:r>
            <a:r>
              <a:rPr lang="ru-RU" sz="1800" i="1" dirty="0">
                <a:solidFill>
                  <a:schemeClr val="bg1"/>
                </a:solidFill>
              </a:rPr>
              <a:t> повышения качества работы архитектур можно отнести:</a:t>
            </a: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Оптимизация архитектур </a:t>
            </a:r>
            <a:r>
              <a:rPr lang="ru-RU" i="1" dirty="0">
                <a:solidFill>
                  <a:schemeClr val="bg1"/>
                </a:solidFill>
              </a:rPr>
              <a:t>(например, остаточные связи и др. приемы). </a:t>
            </a:r>
            <a:endParaRPr lang="en-US" i="1" dirty="0">
              <a:solidFill>
                <a:schemeClr val="bg1"/>
              </a:solidFill>
            </a:endParaRP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Регуляризация процесса обучения </a:t>
            </a:r>
            <a:r>
              <a:rPr lang="ru-RU" i="1" dirty="0">
                <a:solidFill>
                  <a:schemeClr val="bg1"/>
                </a:solidFill>
              </a:rPr>
              <a:t>(Кросс-валидация, адаптивные метода градиентного спуска, </a:t>
            </a:r>
            <a:r>
              <a:rPr lang="en-US" i="1" dirty="0">
                <a:solidFill>
                  <a:schemeClr val="bg1"/>
                </a:solidFill>
              </a:rPr>
              <a:t>learning rate schedule</a:t>
            </a:r>
            <a:r>
              <a:rPr lang="ru-RU" i="1" dirty="0">
                <a:solidFill>
                  <a:schemeClr val="bg1"/>
                </a:solidFill>
              </a:rPr>
              <a:t>, инициализация весов или </a:t>
            </a:r>
            <a:r>
              <a:rPr lang="ru-RU" i="1" dirty="0" err="1">
                <a:solidFill>
                  <a:schemeClr val="bg1"/>
                </a:solidFill>
              </a:rPr>
              <a:t>предобучение</a:t>
            </a:r>
            <a:r>
              <a:rPr lang="en-US" i="1" dirty="0">
                <a:solidFill>
                  <a:schemeClr val="bg1"/>
                </a:solidFill>
              </a:rPr>
              <a:t>)</a:t>
            </a:r>
            <a:endParaRPr lang="ru-RU" i="1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ru-RU" sz="2200" dirty="0">
              <a:solidFill>
                <a:schemeClr val="bg1"/>
              </a:solidFill>
            </a:endParaRPr>
          </a:p>
          <a:p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188220" y="860074"/>
            <a:ext cx="11536041" cy="1698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0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417" y="110950"/>
            <a:ext cx="10678682" cy="1106189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Регуляризация функции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Регляризацию</a:t>
                </a: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можно считать отдельно для каждого слоя.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Для многослойной сети регуляризацию можно записать как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)+</m:t>
                    </m:r>
                    <m:nary>
                      <m:naryPr>
                        <m:chr m:val="∑"/>
                        <m:ctrlP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l-G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l-GR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541338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То есть такая регуляризация – это штраф для модели за большие значения весов</a:t>
                </a:r>
                <a:r>
                  <a:rPr kumimoji="0" lang="en-US" sz="2400" b="0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ы</a:t>
                </a: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х параметров</a:t>
                </a: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функция потерь;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 – индекс слоя, 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=0,…,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число слоев.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 </a:t>
                </a:r>
                <a:r>
                  <a:rPr kumimoji="0" lang="ru-RU" altLang="ru-RU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регуляризационный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параметр для каждого слоя;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– норма весов для слоя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j,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метрике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p =1,2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или их комбинация (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эластичная регуляризация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15963" marR="0" lvl="0" indent="-90488" algn="l" defTabSz="538163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715963" algn="l"/>
                    <a:tab pos="898525" algn="l"/>
                  </a:tabLst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Обновление весовых параметров соля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Например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 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  <m:sSub>
                          <m:sSubPr>
                            <m:ctrlPr>
                              <a:rPr kumimoji="0" lang="ru-RU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’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;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;</a:t>
                </a:r>
                <a:endParaRPr kumimoji="0" lang="ru-RU" alt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  <a:blipFill>
                <a:blip r:embed="rId2"/>
                <a:stretch>
                  <a:fillRect l="-797" t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8913E6-2CD5-424A-8355-93738A820202}"/>
              </a:ext>
            </a:extLst>
          </p:cNvPr>
          <p:cNvSpPr/>
          <p:nvPr/>
        </p:nvSpPr>
        <p:spPr>
          <a:xfrm>
            <a:off x="647670" y="1309640"/>
            <a:ext cx="10643629" cy="223494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/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𝑊𝑋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))→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  <m:r>
                                <m:rPr>
                                  <m:nor/>
                                </m:rPr>
                                <a:rPr kumimoji="0" lang="ru-RU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ru-RU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const</m:t>
                              </m:r>
                            </m:e>
                          </m:eqArr>
                          <m:r>
                            <m:rPr>
                              <m:nor/>
                            </m:rP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blipFill>
                <a:blip r:embed="rId3"/>
                <a:stretch>
                  <a:fillRect t="-194643" b="-28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10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Дропаут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(Dropout)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</a:t>
                </a:r>
                <a:r>
                  <a:rPr lang="ru-RU" sz="8000" b="1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(Dropout)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это метод случайного исключения части весов или входных значений из сети при каждом проходе.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7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Выборка исключаемых значения выбирается случайно для каждого прохода.</a:t>
                </a:r>
                <a:endParaRPr lang="en-US" sz="76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Т.о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это техника регуляризации, защищающая от переобучения и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соадпотации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нейронной сети.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Стандартный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полносвязной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сети:</a:t>
                </a:r>
                <a:endParaRPr lang="en-US" sz="8000" b="1" u="sng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где 𝑚∼</a:t>
                </a:r>
                <a:r>
                  <a:rPr lang="ru-RU" alt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Bernoulli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(𝑝)=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altLang="ru-RU" sz="8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altLang="ru-RU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altLang="ru-RU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0 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dirty="0" smtClean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  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обучения</a:t>
                </a: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)⊙(1−</m:t>
                    </m:r>
                    <m:r>
                      <a:rPr lang="en-US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тестирования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  <a:blipFill>
                <a:blip r:embed="rId2"/>
                <a:stretch>
                  <a:fillRect l="-474" t="-1014" r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2">
            <a:extLst>
              <a:ext uri="{FF2B5EF4-FFF2-40B4-BE49-F238E27FC236}">
                <a16:creationId xmlns:a16="http://schemas.microsoft.com/office/drawing/2014/main" id="{5E7928C2-C68A-624E-B8FB-C64314F04FC7}"/>
              </a:ext>
            </a:extLst>
          </p:cNvPr>
          <p:cNvSpPr txBox="1">
            <a:spLocks/>
          </p:cNvSpPr>
          <p:nvPr/>
        </p:nvSpPr>
        <p:spPr>
          <a:xfrm>
            <a:off x="184730" y="4081245"/>
            <a:ext cx="4244105" cy="2776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Дропапут</a:t>
            </a: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для выхода функции активации.</a:t>
            </a:r>
            <a:endParaRPr kumimoji="0" lang="en-US" altLang="ru-RU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На этапе тестирования 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компенсируется недостаток значения функции активации.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Метод </a:t>
            </a:r>
            <a:r>
              <a:rPr kumimoji="0" lang="ru-RU" sz="2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дропаута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как ансамбль нейронных  сетей, только во времени а не параллельно. 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67" y="4043144"/>
            <a:ext cx="7716298" cy="264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E52337F-A2FE-C242-B73C-EA646639552C}"/>
              </a:ext>
            </a:extLst>
          </p:cNvPr>
          <p:cNvSpPr/>
          <p:nvPr/>
        </p:nvSpPr>
        <p:spPr>
          <a:xfrm>
            <a:off x="184729" y="2649196"/>
            <a:ext cx="11286145" cy="139394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9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89A0E-E471-9949-9E62-A62E0E0C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239239"/>
            <a:ext cx="11398249" cy="10742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DropOut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для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</p:spPr>
            <p:txBody>
              <a:bodyPr>
                <a:normAutofit fontScale="77500" lnSpcReduction="20000"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dirty="0">
                    <a:solidFill>
                      <a:schemeClr val="bg1"/>
                    </a:solidFill>
                  </a:rPr>
                  <a:t>где </a:t>
                </a: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вероятность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дропаута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слоя; 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-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элетмент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маски для каждого канала (1 или 0 с заданной вероятностью).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i="1" dirty="0">
                    <a:solidFill>
                      <a:schemeClr val="bg1"/>
                    </a:solidFill>
                  </a:rPr>
                  <a:t>Основная идея тут в том что каждая карта признаков должна работать так, чтобы выделять один признак, </a:t>
                </a:r>
                <a:br>
                  <a:rPr lang="ru-RU" altLang="ru-RU" sz="2100" i="1" dirty="0">
                    <a:solidFill>
                      <a:schemeClr val="bg1"/>
                    </a:solidFill>
                  </a:rPr>
                </a:br>
                <a:r>
                  <a:rPr lang="ru-RU" altLang="ru-RU" sz="2100" i="1" dirty="0">
                    <a:solidFill>
                      <a:schemeClr val="bg1"/>
                    </a:solidFill>
                  </a:rPr>
                  <a:t>то есть мы ищем методом Монте Карло плохие признаки или шумы.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  <a:blipFill>
                <a:blip r:embed="rId2"/>
                <a:stretch>
                  <a:fillRect t="-43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36" y="1940265"/>
            <a:ext cx="3640225" cy="2341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57" y="4451705"/>
            <a:ext cx="3643590" cy="2148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AutoShape 2" descr="data:image/png;base64,iVBORw0KGgoAAAANSUhEUgAAAV0AAADwCAYAAACjfbczAAAAOXRFWHRTb2Z0d2FyZQBNYXRwbG90bGliIHZlcnNpb24zLjMuMywgaHR0cHM6Ly9tYXRwbG90bGliLm9yZy/Il7ecAAAACXBIWXMAAAsTAAALEwEAmpwYAAEAAElEQVR4nOz9WXBkaZYeiH3X3eH7Al8Adzjg2JdYMiIyY8+srKysla0mKXaPmhyajCY2pReaFnIeNHqQZqShNKYxjWlkYzLZiKSNRLMZybQ1WdZiWTcpdlVNdlblFhEZkRkbIrCv7g6H7w5fAIdfPXh8J47fdCAis6qrSTZ+MxgAX+7977+c5TvfOb9hmibO2lk7a2ftrP1mmu3PuwNn7aydtbP2F6mdCd2zdtbO2ln7DbYzoXvWztpZO2u/wXYmdM/aWTtrZ+032M6E7lk7a2ftrP0G25nQPWtn7aydtd9gOxO6Z+031gzDmDQMwzQM49fKUzQM4/0X113/dV73V2mGYfw3L/r0+3/efTlr/3q1M6F71s7aWTtrv8Hm+PPuwFn7C9WOADz7M7hu/cV1d/4Mrn3WztqvtZ0J3bP2G2umae4AOPdncN3P/iyue9bO2p9FO4MXztpZO2tn7TfYzoTuWevbDMP4dwzD+BeGYeQMw2gZhrFtGMb/3TCMq30+2xMgMwzjtmEYf2AYRtowjGPDMP7zfp874b5/xTCMnxuGUTYMo2IYxieGYfztF+/1DU6dFkjT3zEMw2MYxn9kGMYzwzAahmHsGYbx/zQMY+6EvrgMw/jrhmH8V4ZhfGEYxr5hGE3DMDZejMW1rzGkZ+2sATiDF86apRmGYQPwTwD89168dAygCmAUwH8XwN80DON/bJrm//mE7/+7AP5v6K6t8ovvv+69/wMA/5sX/5ovvn8DwC3DMN782g/T24IAfgngLQAtAB0AQwD+XQA/NAzjpmmaK5bv/BDA/1v1p/Ti9zi6Y/E3DMP475um+V//in07a3+B2pmle9as7X+GrsA1AfyHAMKmaYYBjAH4/6C7Zv5PhmG8d8L3/0sAfwhgyjTNQQBeAP/5q25qGMb38FLg/hMAiRf3jQD4jwH8ewDe/CYP9KL9AwBhAL8FwAfAD+A9ANsv7vGf9PlODcD/8cXn/KZpRkzT9ACYQPeZHAD+sWEY479Cv87aX7RmmubZz9kPTNMEuoKojK7A/U/6vG8H8OGL9/9UvT754jUTwC8A2E64vnyuz3sfvHjvXwIw+rz/X6h7/L7lvfdfvL7e53v/zYv36gBm+7z/33nxfhOA82uO1//lxXf/V6fc9/e/zjXPfv7t/zmzdM+abj9E1w0/BPCfWt80TfMYL63RbxuGkehzjf/MNM3O17mpYRgxdK1JAPhPTdPsh/n+777ONfu0PzBNc7nP6/9fdIWjC8Ds17zmP3/x+1u/SsfO2l+sdiZ0z5puDJJ9YZpm8YTP/Cle4rRfCaoB+Pgb3PfNF787AD7q9wHTNDcAbH6Da7PdOeG6RwD2Xvwbtr5vGEbEMIz/0DCMjwzDyBuG0VbBwB+/+FjyV+jXWfsL1s4CaWdNt6EXv09MMjBNs2kYxj6AuPq8brlvcN/Yi99l0zQbp3xuF90g1jdp1VPea774PaBfNAzjAoCfofus+joNdK1jJ7qC2vcN+3TW/gK2M0v3rPVr7m/6xRcQxL8t7Z+gK3A/RzcAFzBNM2iaZtw0zQSAv/7ic8afVwfP2r957czSPWu60Uo90Zo0DMMNIGr5/K/a9l/8DhmG4TnF2h35Nd3vle0FI+EmulDKf9vsZtNZW7zPa2ftrJ3azizds6bb5y9+zxmGMXrCZ97DS2X9+Qmf+brtwYvfNgDv9PvACyE48Wu63+u0sRe/cycIXAD4wW+qM2ft3552JnTPmm7/PwAVdLHNf9/6pmEYdnS5uwDwoWmamV/HTU3T3EeXigYA/9MTPvaV/vwZt/KL33HDMIatbxqGcQndBImzdta+VjsTumdNmmmaBwD+ty/+/XuGYfwvDMPwA8ALy/f/AeBddFkG/8Gv+fb/6xe/f8swjP+Sgs4wjKBhGP8AwP8ILwXhb6I9RTdxwgDw/zIMY/ZFfwYMw/h3APwrdJMnztpZ+1rtTOieNWv73wP4r9AVNv8xgJJhGAUAW+gGjjoA/iemaf7pr/Ompmn+CYD/6MW//wMAmRf3LQD4XwL4zwB88eL91q/z3if0pwPg76H7vO8DWDIMo4KuoP2nL/rw7/1Z9+Os/dvXzoTuWetppmkem6b5twH8HrpwQwndTLU0upbuTdM0/4s/o3v/AwB/DV0u8AG62PEdAH/LNM1/H0DoxUdLfxb379OfHwP4HrpWbRVd2GUDXcX0FrqW8Fk7a1+rGf2Tf87aWfvXqxmG4QOQRzdzbMo0zfU/3x6dtbP2zdqZpXvW/k1pfw9dgbt0JnDP2r/J7Yyne9b+tWmGYfwfAHwJ4I9N08y+eC0B4H8I4H/+4mP/2Z9T987aWfu1tDN44az9a9MMw/gFXhaPab74GVQf+a8B/O0TCuKctbP2b0Q7E7pn7V+bZhjGfwvA3wBwC0AC3QBeEcBdAP9X0zT/6Z9j987aWfu1tDOhe9bO2lk7a7/Bdiqm+w//4T80Nzc3sb6+jlKpBACw2+04Pj5Gp9MtmWoYBo6OjgAAfr8fyWQSc3NzGBsbQyQSQSAQwMDAAAyjWxOk0+nAMAy0Wi3U63VsbGzgiy++wOrqKpxOJ9544w3Mz8/D7XajUqlgd3cXuVwOBwcHGB4exsTEBDY3N/EHf/AH2NjYgN1ux7vvvovr16/jiy++wMOHD/GjH/0I3/72t/GTn/wEf/Inf4J4PI6///f/PiKRCD7//HMUCgUkk0m8/fbbaLfb+Gf/7J/h+fPnODw8BAC43W44HA60220cHh6i0+nAbrfL8w4MDCAQCODy5cuYn59Hu93G/fv38fTpU7TbbRwdHeHo6Ei+12630Wq10G63YbPZ4HQ64fV6YbPZ0G634XQ64XQ64XK54PF40Gw2sbe3h3q9Lvd3OByw2+1otVool8toNBowDAMulws2mw2GYcjccD443n6/HzabDTabDYeHhz3v2+12uN3unj45nU4EAgFEo1H8zu/8Dq5fv458Po+NjQ2srq5iaWkJ+Xxe+tFut2VeBwYGcHR0hFqthlqtJmNxfHwsRZwB9Py22+2w2WzQBoBhGHA4HLJubDYbvF4vvF4vDg8PUa/XcXR0BMMw5LOhUAjz8/P44Q9/iLfeeguGYWBtbQ1Pnz6FYRi4ceMGLl68CI/Hg3q9jp2dHTx9+hQ7Ozs4PDyU67jdbni9Xvj9frhcLhwdHaFaraLT6SASiWBwcBCtVgulUgkulwuhUAiNRgNbW1solUoYGRnByEi3TEQ6nUY+n5fnajabOD4+lvnodDrodDoyPtxXHCvDMOSznGeOiR4r/R3rWPM7/D4b18rR0REODw9lrfE9PT8ulwsAZJ1wT+tn4HrjGuIe4g/7pfvMe/H7nHPel89z0ne5do6Pj9FqtWTfcUw7nU63cPiL8eNaYl855rrIOPtiHS+Oo/6s3mf62n/wB39wYhGkU4XuRx99hGq1imazKZ3hoOoBa7fbIkhLpRJyuRz8fj8GBgbgcDhkMDlInIRCoYA7d+7ggw8+QDabhcfjwcHBAWw2GxYWFuD3+xGPx0Xo+P1+tFotPH/+HPv7+/Lgu7u7sNlsuHHjBlqtFhqNBg4PD+H1euFwOJDL5XDv3j384Ac/wMjICAYHB+H1enFwcIBYLIZUKoX19XWZXD1hnJBWqyULrN1uw263Y3NzE7VaDa1WC9vb22g2m7IY9WR5PB643W4cHBzA4XBgYmICQ0NDqNVqyOVyIri40LxeLwYHB2UjcMG4XC74/X44nU4Ui0U0Gg3ZwOwnhS8Xn8PhEOHPzcBFws/ycw6HQ4S/1+vFtWvXcO7cOezv72NlZQXr6+vY3t6WzdnpdEQgHR8fy3xXq1UcHh7iNC+Ka8i6qHVjH/V647M4nU7ZbDabDQMDA+h0OhgYGEA4HIbb7Ybdbkc0GoXf78f+/j5KpRIODw/h8/nEQKjVaqhWq8jlcmi1ujkXVCKdTgdOpxOmaaLZbMJut+Pw8BCVSkUUF1/jM3s8Hng8HhiGIeuQypz7RTctDPm8AHo2P59bv28dK936KTdeg2NPBUOlyz3Ja9Pg4GtcR+12W9Yr50Ffm38fHR3JmrYKy37KlYKRfdLPZxWgenx4L73+9bW1wWfdl4ZhyPrR17UaACeNsW40yqyCul87Vejmci+LSLHDFEzsLP+mVms0GiiVSigWi/D7/XC73WKRORwONJtNNBoNpNNpfPzxx/jwww+xu7sr11laWhIhNTU1hXA4DLvdjsHBQfh8PlSrVeTzeVEEpmmKRXX58mXY7XZsbW3h+PgYPp8PbrcbhUIBH330kVwvGAwCAIrFIkZHRzE9PY3Hjx8jk8mIEjk+PpYNQS3LPgJAo9HA3t4eisUims0m6vU6jo+PYbfbZYHy816vV6xQh8OBWCyGhYUFmKaJtbU1LC8vo16vo9PpoNlsimVIQaktEbfbDZvNBp/PJ5avFq5c/BSmR0dHPX2y2Wxwu93yOVrZtHb59+TkJC5duoTDw0M8e/YMGxsbyGazKJVKMv4HBwdi7XKzFAoF1Ot1EeAUYNbG9WTdXNqa499asbP/Pp9PhAOf32azoV6vi4Kkog6Hw8hkMlhbW8PIyAgGBgZEuQwNDSEUCmFvb082rR5DAGINulwuseSpQAcGBmCaJg4PD3sUj9X6tCqQflarVVj2s750swoZvsbxtf7me9qqpELn+uBnDw8PxdLUVjkVNZueX22l6znWlqVWHHzN+syULSc1LXC5x7Si5Ov9hLweT32dfgK737haLVz9eauBcFI7VegeHR3J5uH/+kG1S0lt1Wq1UK1WUSwWEQwG4XK5ZHMYhoFyuYzt7W18+eWX+PTTT7G7uysPcXx8jGKxiLW1NSQSCQSDQQwPDyMejyMc7hb1pxvIhWCapgipSCSCa9euIRaLwePxYHh4GIFAAMViEZlMBo8ePcKPfvQjRCIR3Lt3D4uLi2JNDw8PI5fLwTRN0e68PjU2J4cwgWmaYk1z43E8Op2OuPIUQhzDTCaDYDCISCQCv9+P4eFhbG9vi3AlFAF0Nz5dUi4uTj4VWavVko2g56XT6ci19ELhnFJQAhAh5Ha7MTw8jKtXryIWi2F9fR2ZTAaVSgW5XA6bm5s4OjrCwMCAKAa/3w8AaLVaaDabPeOkXV29qbnItRtNy0krED4z1xaVDi1djjMb19fMzAw8Ho/MSbvdxtraGhwOBxqNhqzNZrMpkFCn04HH4xGhTIOBFrDb7Ybf78fBwYGsZy2AKCz4+sDAgFht2pq12Wyw2+093+1nkfJ1LZj4mh43PabW97QnZHW1rfPC+eLfXH9cu/S2uL6bzWaPNazddPbppGe0KiXre6cJPf09Dctoa7jfjx5fq8DVStEK5WiFpVs/i7afcrS2V/J0uTH7uXpcVLwZXZRGo4FqtYpyuQyPxyMWV6VSwfb2NjY2NrC2toZKpSIWoB7Eer2OXC6HXC4nm8zj8QAAAoEAkskkfD4fSqWSWBscqHg8jkgkglarJYJ4c3MT7XYby8vLeO+99+ByudBoNHDnzh24XC78zu/8DkZGRrC2ttbjsgMQPJYWr8axnE4nQqEQWq2WWDocC1qpAETwEf/e2tpCpVJBKBSSBdxut3sWMTcnBRsn3eFwwOVyyb0oKDmOFCIaKz46OkKr1YLH45HXKGTZL6fTiYGBAQwODuL69et44403UK/XUS6X0Wq1cHBwgEKhgEajAbe7W+Occ9NsNqXvbBrXBr5q/egFy7mjoLIKCX7P4XAgEAggFovBbrejWCyiUqn0CO1SqYTPP/8coVAIyWQSh4eH2N3dxf7+PiqVijwTPadOp4N0Oo1qtQqfzye4utPpFEVHOIVzxPl0OBwy74QbKOgODw/Fa9GbUbv4WvHoMQJ6YYh+FrB+7yQhCkDWDoUSX6M1rvFkzqNVSbC/XL8UboQQdF+tCkIr2tNaPwvSim/rxr5p610/90lCXY+RXmPWfWa9hn7NCgX1u99p7VShy8BLvV6HaZo91hStAQpkbf21Wi3UajWUy2XY7Xbk83lUKhXs7Owgm80KTkyBTtyFgoYYWblcRigUEkFD/Gl2dhZffvmluOR6IPiZYDCISqWC0dFRPHnyBIeHh8hms9jZ2cH58+dx8eJF/PSnP8Wnn36K8+fPIxwOw+v1olQqiSDiYGqchhuFcEq1WpXFx7ExTVOsSevEEg6pVCrIZrPi4gEQYclJIy6qtbnL5UI0GhVoQT97vV4H8NJDYV8HBgZ6LBcqS70JAcDn8+Hy5cu4ffs23G43SqWSfNbtdiMWi8m66HQ6qNVqaDabqFaraDQaPdhav8WnLQi9gK2BH433cvx9Ph8mJyeRSqXgcDhQKpWws7ODYrEoODit65WVFYRCIZRKJQlw5XK5HpgmGAxiYKB7Os/BwQFM04TP50MwGEQ0GoXD4RDPi8KT0Am9KwoeQkB+vx92ux31eh0HBwdoNpuo1WoypxxvCi1akCcJBd2swkw3jqd24/WYa7hE46b6uxQ69FrpyXBPUTlQsWpYoV+/+ll8vA73hLW//ax5/t0P77d+To+HVtb6t/X61vG2WrjW6/azeq3C91UQw6lC9/DwEAcHBwAg1pQGp7mYOEnUmrSsms2mBB2q1SoODg6EtdDpdOD1esWS1EKTAqNer6NSqcDj8aBcLksQaWxsDOfPn0c6nUaz2YTb7YbL5UK1WkW1WsXIyIhgeZOTk3C73Wg0Gjg4OMDS0hLeffddwSx/+tOf4osvvsD777+PYDCIdDr9FddNbw7+T3y6VCr1aEg9aVzcR0dHPRAKrSVttVJ58Vq0KqybTQsN9ovusWZd8IeCmguCm5+Lg330+/24cuUK3n33XYTDYRSLRdTrdYFGfD6fRO0PDg7QaDSEoVCpVMSNp+XFMeyH0Z60aCk09ev8bDQaxdWrVxGNRrGysiLrkpYxv0uLLZvNCsZMC133j3NFg4GQRigUwujoKFwulzwT1y4DpTQAaM0TY6ZXd3BwIOwKq0LRa6Sf+6uV9Kusrn6WYT9hwXvqH16TnyXcQS+Ixg/jEJpB0K/f2iqm12FVHtYx0O0kS97aT31N6+taiJ+Gz/Ybs1dZp6ddx/pcv5LQrdVqME1TtB+tMit9g5pfY44Uvu12GwMDAwgGgz0ud7lcxuHhoeCSdFMoAPg6J7zVagl+GgwGMT8/j2fPnmF7exsulwtOpxOFQgFPnjzBwsICzp8/j4GBAYyPjyMWi4mbvLq6iu3tbVy6dAlvvfUWfvnLX2JpaQlXr17F8PAwnj17Js+isUVSifg3n5mRc6tG1XADrTkA4hEw6s2x1Fq036bk4mi1Wtja2kIoFJL+kOGgrVvSv/TGoaIklEAF6vP58MYbb+D73/8+UqkUSqUSyuUy8vm8sDOq1SrS6TT29/dF6FarVREuVmGgrQVr0Mi6wLXS0oqB/3MeR0dHsbGxgadPn4oFSYiDz9bpdCRQS3ycApfzyfHSEAIA1Ot1NJtNoYHxdQZKa7Wa9JfjSTaOxhOpWAktaGuTc6/HRO+nk6zHfhCEtfUT0uyjFfvVn9FzRutfC3ArVtpP6Onr6etbg2gcg9MEodWyte6tfkJNP1c/gX9a6zemr+rfSd/7lTFdTgIxLh3h5Pu00LSVS1z38PAQAwMD8Hq9IgjowmUyGeRyOVSrVbTbbbhcLhHw4XBYmA9cBIQtuFkSiQSuXr2KgYEBRCIROJ1OVKtVfP7559je3kaj0UAqlUIoFMLU1BQ2NjZwdHSEbDaLp0+fYm5uDlNTU5iZmcGjR4+wurqKmZkZ+Hw+7O/vi/tFWIUBQT6/lfpDV9O6MPXnaJHqTUbBzUXDxW3dKBQqVEDNZlPgHR3UIceUOHgoFBIrTQdFnE4nfD4fBgYGMDMzgx/+8IeYnJwUyl8+n0c+n8fe3h6y2Sw2NzeRzWZxcHAg1rbmder18Dq4lv4OG5/fGk32+/1IpVIoFov47LPPsLW1BbvdDo/HIwpbY42maaJYLIrgoNIBIFAAXWUtOEqlElZXVzE4OIjz58/L+A0PD4sCIhuE2C+9Oq5jj8cjViODitrY4Jp4lQVoXRP9rN9+brd1XPVn9GetWGs/S7OfRav7aG06KGX1Fq3tVS66/tFCtN/1rOuF46bH77R2kpDv19fXXdentVOFLoWepjzppjl8nAh2ilYGALGsSDjnD4Uvied0Y4PBIEKhkAgVbcnQFYxEIrhy5QoikQgAIBgMIpvNIp1OI5fLCfYXDoexsLAgSRH1eh3Ly8solUpiMd+/fx+rq6u4cOEC4vE4tre3ZdGQj6gnRkd7NSDP/mkXQ7v6h4eHPckE+tmAlxYxFRjHlRCOdg9pUXGDU4jws263W3DYer0uVqmGSAYGBpBKpfD9738f8/PzqFarKJVKKJVKyGQyeP78OZ4/f450Oo1isdiDAevNwL81Ud0aCOqHh/EZrBvdakG53W40m00sLi5ifX1dIBMyN7h+iD8zDkHrloKWEBitTd6D7jT51vS2ZmdnJT4QCARgs9l6OMl8fmLFhmEI04djYcUvOS7aGtQWXD9MUTM4rMLXOl7aujzJIrQ2HTSzBqdO6qu10VCwPp++R78+WPtutZI5V/2gCr5m5QOzWeGQfs9/EoxjbVbjoN/7r+ONAK8Qun6/vyfKSZeU1qym0miaFa0+ulh0mbkgSSD3er1C6To4OBCrWkeQtaBhX2w2G4LBINxuN8bGxoRJsL29jVarhXw+j1KpJJvu/PnzuHz5Mn75y1+i1WphZ2cHhUIB8Xgc586dQywWw8bGBgqFAsbHx/H48WPBmSnMnE5nD/7FwdWLA+gVxBTaWuhqZgLHiuNDTJYcUApXXte66DXkQ8FCiho9BwAYGhqC3+9HuVxGuVwW6tPY2Bi+973v4eLFi4K/b25u4vnz53jy5AlWVlZQKBR6sus0HETPg32hYtSYoQ7YWCPM2hqyQitsNls3a4+ZY1xn7XYbBwcHQt8aGBjoyZJqt9uo1+tCAdObizi6xo+JDR8eHiKdTvfQFr1erwTerEFTehqcK7Jf+B6f/XUbrTmrEcO1ovFytn5u96uwxX7QghUG4TjqubFav/3m0wov6Xtax8J6T37OaoxohWOFoDTkyc9pvv3rCFWrN6LH/qTWT5CfZI3rdqrQ5ebihiNjAehasrSoSBciFEDCPmkztGIpRE3TFMHq8XgQCARQKpV6XDev1ysprhQuVjK3pj6RFM9AD3Fan8+HaDSK9957D0tLS0in0ygUCtjd3cWFCxcwPj6O2dlZfPLJJ1haWsK1a9eETK8FiJ5Q64bQlqgWslwYOqjFBaU3EylqiUQCyWQSOzs72NvbkzGkwOLC14uT48g50Zhxo9FAoVAQhUk4wev1IplM4r333sPs7CyKxSLS6TSePXuGO3fuYH19HYVCQXB0fU/2g7CITgThMxOW0pa8FRfUm9KK+epFS2+HGXjsB612Wli0sqwbk9F2DYVpL0JDE7R+j46OkMvlUCwWEQ6H4fF4JNHGZrMJU4MJOGwM1rJPfK5+AcR+G/oka0wrdq24rMLEGiA7CTrQ4261Aq1enTYwuF6tAs+K8VotbasgtyrWkwR1P6te30f3Q3/GymzQ39PPdpL1bb1ev9f19ayv/0qWbqPREGuWApCTzkVFbUIoggKYG9MqdDX9hFlQbrcbHo8HtVqtR0DQ8iMWye9qy5tu9MHBAYrFIlqtFkzTRDqdRqlUwoULF+DxeLCwsIBLly4JxMDsM7/fj7m5OTx48ACPHj3CxYsXMTExgf39/R5LSE+WTg7RrqpeLNra1e621Y3j9wEgFArhvffeQ71exy9+8QupR0GLmQuK19Abg3+zPgEFDOl55KC63W7E43Hcvn0bU1NTKBQK2NzcxMOHD/HFF19ge3sb5XK5J+BDAaUtLT4/A3UaTtCbQkMvVquDn+Vvq6UDQIK4zWZT5kFvciv0pMdI90sLAHpANCD4Hc2cYebd5OSkYLuBQEAs21qthkajIVAZA76Eoxjc1QpFK1urEO6HO2pX3/rs/Vo/S/IkoWXtC9/vZ5larU69BrWCsz5LP+GnBa/eB1bBbX1dC2btfbPxebRytfbxpDGzvt9PsFo9Mv3+aePfr50qdCnA2Hlakix4Ua1WAXQ3OgUqf1MQMODCwbAmVPA7LpcLwWBQNgmtam46Xk/nepPCw0Cdzowrl8vY2NjA5cuXxRI9f/48nj59KsVa6B5PTk4ikUhgbW0NKysrSKVSWFlZkVx93k8LXb3BNezBhIN+lq/V8uhHVk+lUhgcHBRu7e7u7lfmRGeltVotoTH5fD4ZS84X6WnNZhOBQAB+vx8LCwuYn58X7vLy8jKeP38uhVk0XESoiHACn0PDJVaBy0VvtT60G9tvg1vfJ7WNbImTcuytwly/r/8mf5kKm+uL80lWAwBUq1UJHEajUUQiEanpwGtVq1VUKhUMDg5icHBQBC/HzTou1v7otaCfQ3+2n6V1kmC0Xk8LCzaroHqde2nL9TQrrp8FbhX6XFeUKZqDbh2nfgqDfdDQHF/nHuX7lAXaQ+0nFK2xKt136/8nCVz+/ysLXeKMjMS2221ZeOl0Go1GAy6XS4QxrQdaWgxqaCuEg6F5qbQK6IJbLQ+dK09Lgz/EGAcHBzE3Nyf1GQ4PD7G9vY18Pi/YZCgUwuzsrNR/qFQqcDqdCAaDmJqawtraGh49eoSZmRkMDQ2hWq32uE9ArxDiRFBjU+GQysVnomCiENHakwLA4/Hg+PgYjUYDExMTuHLlCorFIj755BNhH9D6ZDUlCiFSp/rhl3SX6RVcuHABN2/ehN1ux+7uLra3t6VYj6boEd/k/NFrsaZ89lt0/dzafjACFamVgsjx5HjpylEnWTc6UKWtEY6P9tBMs5u+zf/5vUajIddrt9vY3NxEJpNBKBSC1+vF0NAQBgcHRTmxmhqpYYODg8KJ1hadVYDo8Tqp9RM41g3fzxK1fu6ke+m1qD0M/tYCW69V/Zt/n5Q9169P2vvgZ08SetamjTUtrPs9r1Y2J40Nn9tKErBas/2ezdqsa/60dqrQjUaj6HQ6qFQqAIDR0VE4nU5JYwW6FimDB4QLFhYWEAqFJAij87MZUOPiJ5WH1pkWYlo7aReXg0JqGgMp09PTuHDhAorFIgBISchKpYJf/vKXuHLlCt544w0pCVir1URAzs7O4vPPP8fKygp2d3cxMjKC3d1dEbBUFlpT0zqiVUn3HXi52fmMWslQoFkXaLPZxO7uLs6dO4d4PI7r16+jXq/jyy+/lOvZbC95wbT6CcMQq+R96amQ9nTx4kXcvn0bLpcL2WwWGxsb2N3dlUg/rVSn0ykWfj+BoaESbWloD0e/r61TK75HRawFC//WGVJ8j4FZ9lULcioLq8DiZ/l5/Rm+x9RdNlr0KysrSCaT8Pv9iEQiiEQi2NnZEQVF5c1nikQiYkSQPkbFQaiOr2lMkR5TPwFnHRerUGTT77+OENBwkRWH1XOsPRetzDRE1g/2sApfvZb0dfr1Uz+XFQfWgv40IaiVhl6L+vmtQfF+z2Bd/9bnel0Ll+2VtRdoDSaTSRwfd6uAseYBLTlaq/F4HFevXhWXnskLFEpWdxp4WTJOc4C14NXfoZXJBWwYhmCVnU4H0WgUN27cwP3791GpVFAqlYSR4Ha7sbm5iR/84AdS6o/XLZVKiEajmJ6eRj6fx6NHj3Dz5k0EAgGUy2UReBpeoACgYNObhZtYW/U6QNHpdMSF14GpZrOJ/f19NJtNhMNhzMzMCIzy6NGjniQICiQKekIZ5ItyMwwPDyOZTCKRSOD69esYHBzE9vY2dnZ2xJIje4QKRHNw9fjrIjN6nvhcGu+zWmB6k+jAkhaY1gVthaOAr2J3HAvTNHtq1ep+6DnQG4eGgs1mE+VKod5ut5HP5/Hs2TPMzMxgYmICLpdL0sXJWyfeXKvVZE2Hw2HpN6EvGiZaCVsFpjY29Fiy9YMrCEvx/dMw335BLH1vPf563vXa1jCAVWDRej6p9bOC9Vzpz/X7rhZy/b6n72FVvFaBy/escZuT+vC6QvVXhhfS6TSGhoYwOTmJSqWCZ8+eicClxcXNODQ0hHfeeQc3b97E4OCgcD4zmYywGDQOCvQWLNYugx4svq75qxRsoVAIkUhErutyuTA5OYnLly/js88+Q71eRzqdxrlz5zA6Oor79+8jn89jYWEB0WhUEgkajQY8Hg8uXLiAp0+fYmtrC1evXkU8Hkc6nRYriFYAhaWuusZFYS3uzIVutXIcDkePy84x2t7exvLysnCaZ2ZmUKlUUCgU8Pz58x5PQePhwMsFTIESDAYxNjaGVCqFy5cvY3R0FLlcDhsbG1hZWcHW1hay2awEMDUUZA1M8fmoHK3zZrWEuLkpGLVFpf/mOFjdRO3dUHjqlF+OrQ5+6QCKhnGYSEHFpJ+FSS/ao6HAa7VaWF9fx+rqKuLxOFwul1SGs3KsmRIOvIReCIvptaCFmxWbtWKmVrjGalFpa7mfwaKNAG3JWg0ZXotN71F9Ld1nHUDmXuD3+gnCk/7vNx7W7/f7TD8PwCo0ra9rw0eva31P6//9+mP9XD/L/bT2yuSIeDyOYrGIxcVFVKvVHteInYlEIvj2t7+NW7duIRqNiusdCATkBAhGe30+n1jHOqmC1+uX6cXFxoAchQzLDdrtdsRiMQSDQaFCbW9vI5fLSVGZmZkZfPzxx3j48CHm5+cxPT0Nr9cLj8eDYDCIarWKmZkZjI+PY3l5GZVKBYlEQuo+cPPqDChauXqBAhCObKfTkZMz7HY7yuXyV05t0FHco6Mj7Ozs4IMPPkCxWMSNGzcQi8UwPz+PXC6HcrkstSi8Xm/P+HABWK0Bt9uN+fl5Ed6bm5tYXFzE2tpaTwF1KhIqAF5Du/ZUflYLlvOtNzDvr4OEmrlCoeRwOCTxwrpp+rmeFJwUJtxIFKa0vrRFzIQbltrU3gmfQSe10FM5OjpCuVzG5uYmrly5gmg0Kok7vI8OmJLrrK1Vrlct6LUw1Ztdj00/qKAfZGBde1bYwjoP1mbtB6/Vz61m/3Rf+vVB9/Gk7+v55Fjpfuu+WS1VLSytwvqkflt/c661pduvj/3Gvh8U0e95T2qnCt1EIoFMJoPl5WXJSe90OoIlttttDA0N4Vvf+hZu376NSCQigS4AkttOsn+xWBTcl1aaHlzgJaakB1kPfqfTQaFQwL179/DgwQMcHBxgamoKt27dwhtvvIFAIICFhQVcv34dv/jFL4QylUqlMDw8jMXFRWxvb2NyclJOtxgdHcW9e/cktTiTyaBWq2FhYQEjIyMoFArCSaZ7SKqUDkLoTUbF4Pf7pVgM4Q7WtAAgn+NEHh4eYn19HdVqFaZp4v33u4V45ubmsL+/j2fPnkmyBvAS6iC7gBuep0ykUimcO3cOhmFIOi9r5B4cHPQkCVDg0qoEXlo6VsuOfdZYLi1eut3aqqfFJwvvxWs8bUHj5Rr3ZaNVrDc2BS6fgeOvLRqfz4epqSn4fD5sb28DgJTiJOSlrWXOJS3wdruNvb09VKtVDA0NwefzIRKJSMBSY58UvOwvx4YBNiukwjG0enYnCT3r/3xNNyuEor0tfX89rv2ENJWptqR1n6iU9H2s/TxJ8Pb72/p/P6+J99XX7zdG7K+1aU/DKuD7jWu/fvdTivzdT6n0a6cK3e3tbWxubgKABIgoJIBu6u23v/1tvP3221LI2jRN4eoylZSpk8QfGfghwd5KSdGUIbv9ZZWuZrOJZ8+e4Y/+6I/w6NEjYUwQ8vD5fJidnYXP58PNmzelz6ZpCka6urqKJ0+e4ObNmzKZdB1N08T3v/99qd1Afm+hUIBhGJKEwOpotE71RDkcDni9XsRisR4XORAICLWIAT4G0zhxFFaG0a1s9eWXXyKZTOLChQsYGxvDhQsX0Gg0sL6+LrUUKHAZVCR7IhQKYW5uDu+++65UT9vb28Pa2hr29vaE/kVmBf/WyoUbjwLVNF8WTqeQ15ADF7Sm7mnrTisofkczK7TrqCENCtxIJCLKg8KN92R/tEJ3Op0YHR3F8PCwnITAe1JYsriN3+8XBgOfmQKMRfkJU0SjUQQCASnArwMyGipiEJewiLX1gwasQlFbdVYIhmOpr2e1/PQa6Xd/bUXSU+gnuKx1KijArMwT/taekPU1q+AjRMGm769x45MU0uu49tbxPymAd5LF2k/As/UzGk9rpwrdpaWlHsyQ2p2L+ubNm7hx44YcncIg19HREVZXV/HHf/zHWFlZEfK4w+EQ15iWDmlg+uF0QODw8BCFQgFbW1v47LPP8OGHH0rNW26gdDqN+/fvC70tmUwiHo/jO9/5DoAu64KY7ccff4zl5WVsb2+jWCwKrke3cXJyEr/7u7+LDz/8EA6HQ6hb5XIZPp8PDodDXFUKWS4IPlMoFEIikehZKDqNmPQvHTzSOBsVUaFQwN27d4V9MDExgUKhIMcEkXcKQJgLAwMDCIVCGBkZwdtvv41UKoV8Po+trS0sLi4ik8mI0KFmZgILE1WsbpfeWKw7oDW/xuj5A7yMyGtWg/YOuFZ0OUH+cNza7W5VtHg8jpGREWSzWeRyObk/1yZxd00jpFfF+sw6bZjKstFoIBAISFp5NpvF0dGRUPhYL4Pj7Xa7EY1GMTQ0hLW1Ndl0VguWVu/BwYGsca4BbVRYrTQrdHdas37W6v7ra+sEHqsApHtPBoxO3afCZW1oDR1RKOo4goaQ+L9VmfSzrK14N/eW/l+Pl/aI9TNaX9P35k+/gKT+36q4tDDvBz9YLfRXtVOFLgMB3Di0OJxOJ65cuYIbN24gEomI1cLK83t7e/jJT36CL7/8UixgBhrIJ+Vva5aaXkT1eh1bW1u4e/cuPv74Y2xubopLqC0hXT0sFovB6/UiGo0iGo3C5/MJ/jk7O4v5+XksLi7i6dOniMfjyOfzGBsbw8DAgBThuXjxIlqtlmSrNRoN3L9/XxYo+w9AsEQuElq25CpzTFhwhnAHhR7deK2wtLW/ubmJx48f9ySQeL1eOZiTi1YfMRMMBnHt2jWxjFdXV/H555+Lhczr6wCPFnx6fLnQ9UJlPWTN9bRCChq31wvU6ipyPfXDfbmJPB4PYrEYotEoMpkMbDabQBIUBlrYA71sCfJpdREc9o8JEpz7g4MD1Go1eDwemdfDw0Ps7Owgl8vJKdfxeBxer1cK9Wu6GTce6z8QbtJBUPbRar1qVoPVkuS1rZaV3jP9XF/+bcU0KTStPFvNsuBasT6b9bp671qtYb7fz3q09vE0vFZ7TNqgsQZxra2fUNR91dY+P9+vDyf1+aSxOam9MpBGK4XCgTzcb3/72xgeHoZpdot8sK5qpVLBBx98gMePH/eQ7em2FQoFgRi0QKcVzYXWarWwu7uLjz/+GL/85S/FAukX5Qa6FnGxWMTOzg6SySRCoZC8zpx9Wrurq6tYX1/H2NgY6vU6CoWCFNqhKzY1NQWHw9FTGrJSqQjNiCcV6MnjIuMJs0xPrlQqspl1nVVdn0CTvckkcDqdqNfrePLkCdxuN0ZGRmCapmDRFCIcRxZ9GR0dxYULF2C32/H06VN8/PHHePbsGQ4ODnqUFeeTtDsNGQAvhYJ1cfdbdNZoNoCvuIY6eME5tFq42kXm9TwejyhvriM+s05I4fE7GirRbj8hLp3p6HQ64ff7JQGCdZ8ZBKZltLu7i8ePH4sSHx4eFg+O866Lw2hLnftDM36sVhevob2EfhaZHnurh6gFr/7N71mtNH5Hs1SY+af7STxa3/+0LK7ThI9VKVhhBQ1TcVw0x5oyhZ9jcFf/WJ/PKkB5Lc3q0AwprShOa/0E7q9s6XJBUUsDwNTUFN5++20MDw9LZhetCaALSTx8+FAynGgBczHZ7XZks1lZgKzZoDecaXZz3588eYIvvvhCaqNaH9iq3RuNhtSBHR8fR6FQwKNHj/Dpp5/C5/PhnXfewfj4OC5duiSuTyAQEKGsaVter7fHiud7pml+5RQN7eJ3Ot1jc0qlElwuF2q1mnyXRXk4tnpjWf/mbyqy5eVlKQhEiMaKxXk8HgwODuLNN9+Ex+PBnTt38Omnn2J1dVVO7aB7z9+0nAEIRs4oP9BbNY2Qg16s1sbnsDIVrME2jRdrQcvr6sAd12GpVEK1WpVx1xuDRoFOZNE4MaEtfbqGdqtZYIkFfgYHB6UPtVpNiiglEgksLCwgHA5LsRvOg4actHA4OjqSE5OpJNhfHXDTAtu61vlZ/R7HuV+yil4b1utYG63bWq2GUqmETqd7qovb7ZZrc9zoWZ50zX4wmVbCVsFq7a+1z1TW+rm1RdoPitHeQT/LvN//2ruwjs1JzXqP1xW8pwpd0zRlEXY6HUxOTuK9997DzMxMD8ePAbGNjQ18/PHHcnQ73Su65IZhCJ5pGIZYjNrqME1TyjNmMhkAXbJ5vV6Xwuh05TQ/1jRNgTCq1SpqtRqcTiey2SwePXqEcrmMUqmE3/3d38XVq1dRqVQQDofhcrmwtraGarWK58+fY3BwEFtbW2i1Wnj//fel4tTy8jLa7TaCwaAoDAoDbcFROPGUAb0AtKCghaEPvdTBiU6n08MgqFQqqFarUnhleHhYFj9xxng8junpaUxOTmJ5eRkffvihnDLMH72Aac3x/vqZaCUyYAV8Ne3WGhDR1CttxWnXX9eh0AkGwMtNpOvbsqaEw+GQ0yBo1WvBr1OzOT+aYWC326XKmoY9KIjJuqGn02w2EQwG4ff7JTiWy+WwurqKRCIBh6Obeq4VP5+/0+ke2aOfRyf1sN9cDzpoR3jJKjj0jxYcHEsrTqr/5nrS+Km1ca9yvhnroPXL9WDFXfXf/RQCjSMrpszv8bfVwtWCS8cXmE1qFZ4airFa21bFw/HVhoRV4PcTnK8rgE8L6AGvELqsqgR08dDf+q3fwtzcXA9XF+gOyurqKn76059iaWkJQHfh61z9RqPRc45as9lELpeTyDHvw00RjUbxzjvv4K233hIr8enTp3j8+DHy+XxP1Sk2ughczG63G3Nzc0gmk6hUKnj06BHm5ubwrW99C6Ojo0gkEmg0Gtjd3UW1WsWTJ08kseOjjz5CMBjE9evX8fTpU2xsbIiQotXEhaxrQjAoRffW5/P1YJfsow5aaMuRVhxxabqwkUgE0WhUOKKM1BOPDAQCUheDG//73/8+Hj58iPX1dezt7cHhcAhdii67xmt1cI//a5dOR9vpGXB+tcChO6pxXVrQ/AyvpzFMLYyA7gYjRcvj8aBSqci4spQoFQU3E8dVwzbELpnBp5UZBTz5yoSbKpWKzCXXLKvT5fN5KRmqaY/c7ITHtMDl+BC+YV90SryupcF1bfUOeC+rANPWpNUypiIhHKaxdzZa6sDL4CT7ycJS+l6nCZfTMFL9v8ZiTxJ41vd0ZqjV07UK837CWT9vvz71e5aT/j9JebyqvRLTpQt69epVpFKpHveR0d3V1VV88MEHWF5elu9yM9Ki4G8uRG6cYrEo7AduDAY1JiYmZBFXq1XMzc0hFovhk08+EdoQqSxA78Zn/2dmZnDr1i1sb2+jWq3iwYMHWFhYwBtvvCEbMBaLiQX98OFDJBIJVKtV/PSnPxUWAs90YwIGn6HVavVQ4PS96eJqV5lBNrpvtGhZypL1cf1+v7i8DPgQ5iEWpn/4/IQIRkZGEIvFcPHiRWQyGayvr2N5eRlra2sC1xDn5Kbk3HLuaHWRDaDdOSo3nb2mrRttkfTj6OrSh3rBUigwSy4QCCCZTALoJsNogaIFj+4D36dy43zwrL7BwUFxnQcGBjA0NIRAIADDMLC/v4/h4WHBdzudjhzSyapz+Xwefr8fiUQCiUQChUJBnk1bTDwVm0qUClezJzhe1optVtecioPtJGHQDwfWXgb7wL3GueT48bSRWq0mc0FoSgcqT7Ik2dfT+qWV92lC7SQB1w+rfdXn9Xf64dH9rONXwQX9lMPrtFOFLiPwMzMzkiSwt7cnGK3NZkM+n8eTJ0+wurraU8icVgcFia59yw3MBe3z+YS2Q4yN7iMHjwvkzTffhM1mw/Pnz1EqlYQdwCCXaZqSuMAgydtvv42lpSV89NFH2NzcxNOnT5FMJkVIMrociUSwtraGoaEhRCIRPHz4EI8ePcLIyAgCgYBsoMuXL8Pj8QhGygml0HK5XAgEAiJIydTgePD5rIC+1vwa1Oc9iD0TJ69UKnISLzclA0os48hU6YWFBdy+fRvpdBobGxtyMgSpUDrtV1P2tFUGoCcpg/elha/xV1oknH9CQ6ZpyrNbo/f8zUMg3W43RkdHMTIyguXlZYEWNBug03lZMxjoTaIgXzoWiwksMzQ0JN4V54GwQ6fzskYI+3h0dCSlJUulEur1OkKhEGy2bnGbsbExbGxs4ODgoCdZg4qAdRm4B2hlEmqgINVeAMcdeOk297PYtCXXL2DE+aCFy/tq4auVKFPdWYFNBz9ZQlQLXj1nJ7n0/QRRPzxX/2bfteKxWs4ntX796deH0xRFv+c56Xun9eWkdqrQ/Z3f+R0cHR1JsCWXy0kBG7fbLSmuo6OjiMfjQjuiWx0MBgWT40bhGWUrKyuoVCoymczcIsZLChQtAX1eGs82Y4lDprfmcjkR3uRE+nw+TE5O4oc//KG42c+ePUMymRRKGks5Tk5OYmNjA+l0GqlUCg8fPsS9e/fwe7/3ezh37hw++eQTGY833ngDsVis5+gXjSlaXXHidrQquclo5VSrVUk3ppXUbDZRLpe/Ui/ANLsHLzK7je9TuBPzHRkZwfDwsETmo9EoYrEY5ubm8Oabb2JlZQWPHz/Gs2fPsLu7KymsGrslDY1BKS4yHRijW0ohRuyYgSkAPVg8a9jqoAuFBl384+Nj4RsbhiHWJClxAESQ83Vm/rEa2MjICBKJBMLhcA9Pmhuaip0wj1ZehGH4DF6vF6FQSJJSGH8YHx/H6uqqBEyt7AwqyIODA4GDOEaMd3C82TctOPTc99vsep31EwD6ujR2qJSI4erkF60YDw4ORCjr7L1+VmQ/AXUa/KD/tioLPUf8bWUl9Lvm61jcp33vNOv9Va+9rpULvELo/uAHP5BF0W63ce7cOdy8eVMEJfE67eoRcyNcoN3YUqkEu71bqIbal8flkP9IAa03iWmaUirP7/djcHAQY2NjgpUxOkxrKxAIiGtOt3xhYQHXrl3Dn/7pn6JYLKJarWJ4eBh37txBpVLBj370I4yPj+PKlStYWlrC5OQkUqkUnj17hnK5jHfffReLi4vY2dnBZ599JrUbuCCoADgBFJjZbBbHx8di+bZaLWSzWdTr9R4ub6FQkIIpoVAItVoNe3t7EoDhoqMnQbxcW4t0Gb1eL8LhMLa2tjA8PIx4PI5wOIxoNIrBwUE4nU6kUinE43FcvHgROzs7WF5exhdffIHV1VUJhNLqYYaatjb0ZgbQly3AvmrhqINmmtGiMTtirRRsxWIRuVxOhAGr2xmGAb/fj2g0ikQigYmJCTEACOscHh6iVCphaWlJSnXSCtYMhaOjIznxl0rw8PBQrGNCJgAQi8UwNTUl97x06ZJAXRRiGmZgYJUCRAfOmPyh4bd+G1nvMd10YPZVQoPX0fQ0Uj3tdrtkWlqZK9oT63d93afXEUIn9c36/ZPc+5Pu/TpCvt97r4IRft3tVKHLaLnP54NpmlK1i2mkxOSoFbWr63A4hGLVarWwv78v2p7uTDKZxPT0NCYmJiQowcVNPBHoPezSMAyxoHWAQkd7Na+PgigSieDdd98VZXHlyhWkUimUy2V89NFHqFar8Hq9uHjxIorFIkKhEN599138+Mc/xrNnz/Dbv/3buHr1qlDYePZYqVTC5uYmnj17Jm6kYXTTeDc2NpDP52Gapghd8nVN0xSLnBQtehBaALNIPAM7wEtMlMqNdVs5bsTgWBBoZ2cH8XgciUQCkUhErDYW+wkGg5iensbNmzexsbGBx48f4+HDh9jd3RVhr/FybY1oTiwTFej6a5xYQyt6jnTgiFYb11Sr1ZJiOEynpVIhbDA2NibFxcnTzefzWF9fx+7uLra2tuQIImKWHo8HkUgEQ0NDGBgYQKVSwf7+PkqlkkAJ7A/7Arw8SYXeE8/YSyaTOHfunLjuuoAPha+GX/gctDAJZ/RjFmiogO/3C+BYf/oJbOvrhI3ooTEIywAoP08FoSEHa9+sfbEKad1OClpZLWjrPfq10wRmP4vaqiBO6sdpgl739aR7n9ZOFbqff/45xsbGMDY2Bp/Ph62tLfzkJz/B0tKScBdp7dIlY6STEAPw0iojqZx1CIaHhyUBQFs+nFxay8TpKKw1FqXTlDW1RNO5eG8Kd6/Xi5GREanRkE6nBQ91uVy4fv06HA4HxsbGkMvlBF+8fv06VlZWcHx8LNZXrVbD8vIyPvnkE8mW4iaj0iFdSfeRAoobkEEpYrV2u11YHfV6XRIbOD5ciDw0kXUhNAxBSy+bzaJcLmN3dxc+nw8+nw+hUAjhcFiqs/FkBBY7f//997G0tIQnT55gfX0d+Xy+B3Okha8Dppwf66bk5taf0TxOzdzgtWnx5fN5HB8fIxKJYHZ2FpOTkxJjILzVbDal9u3y8rLUCebR7OyzxiNZhIkZlMVisYdto/vP30xscTgc2N/fx+7uLmZmZoQ6lkqlRPDyKCtt8ZJ6pWMbXBOMQWhqlRYSVH6nCTqrJ6IDR/0EGtcPPTXS/WhQaQiIHqWOtfTDT/n/ac2qNPq1ftfT36Pw74fFWv8+qZ/9rv067ZvguLqdKnR/9rOfYWZmBt/73vcwMDCAYrEox5vn83kUCgURKjqyarfbMTQ0JBQZj8eD+fl5jI+PIxqNYnh4GOFwWCwdnuOltTixQh1pBSAJGbQKGSwjl5OLotN5mRnGc92IzxF+ALrHk9+6dQt+v19obtw8x8fH+NGPfoRqtQqPx4NLly7h/v37cs3V1VWpM0FLntQxHSgxTVOsVAolsh24yWjVsWi6y+USF1cH0LQC0q4iXW0yThwOh2RClUol2TR0HWntjY6OYnx8HJOTk6IQqRQnJydx7do1CT6yJCSDlpqHS04s8LJGhxbQViuOfeR60cR7Pn8ikRBLcnh4WNYN2Q37+/vIZDLY2NjA6uqqlPMk1csq/KmAqdjK5TKKxaJ4aBRQ2qKj8qanR1iDdRz29/clUBeJRDA5OYlOpyPBNS0QSTujErdmRHEsCatYrb1+UXe2k3BS4Ks4sRUCYBCYjdXquI6pXBkY1dftBzm8DrSgx6XfZ06zNLXx0e/9V12r33e+jtKwKuOv204VuisrK2LBavI5gw6cEC0UnU4nwuEwBgcHJfvqjTfewHe+8x2xmMl3BSDFRHgEu2m+5CsSI2PrdDrI5XJ4/vw5NjY2AEBc5VAoJEVRyD8tl8soFApot9sYHh6W44bW19fx5MkTRKNRXLp0CePj43C5XNje3sbW1hYuXLgg+KvD4cDly5cRDodhGAZu3bqFX/ziF2i328jlclhfX8fGxkZPkXIKXv4w4s9G4W6FZthXvs9n1kJLb1J+hpYtFQ8AwYnz+Tyq1WpPwXS6jzs7O3LWHRVgo9GQwBsF39DQEBYWFuSY9i+//BKrq6vY2dkBAMmQY+qyNVGBz0HYSTM3SCEkXNTpdDA2NoZz587JycyhUEjghv39fSlPub6+jnQ6LXAMa1pot54KiewEKvl6vS4/+vBRLQwYMHO73V/5jGEYEsTkGj48PMTo6CgmJibQarWws7PTk8hDhcsjfkzT7Kl3AbxMvdcuNe/3dYSMVenppq9Dj0wzknSsgP1m3/V61vc5DU6w9tkKhZzkqr9OcOp1xuHPolmt6Nd5frZThS4Hk5xGgu0koFsX+MDAAAYHBxEOh9FqtVAqlTA0NITx8XHEYrEeN5gbkC60xsL0tXVklZPTaDSwsbGB/f19ETgej0cCG8lkUhI7WFWq0+lIAO+P/uiP8OGHH8Ln8+Gv/bW/hu9+97sAgMePH+Nf/at/hUajgTfffFMsFjIxPB4Prl27JllvTqcT+/v7KBQKQmeiRWl1Vfm3DjByouiO6o2tG4WTNauLm4Dfs9lskmrMDDZdb4EKQUMbdrsdtVoNa2tr2N/fRygUwtDQkMAO9CY8Hg+mp6cxOjqKt956Czs7O/jyyy/x6NEjVCqVnvPhiFnrwKLGI/ksZH6QQxsOhzE/P4+rV69icnJS5qtarWJnZwcbGxs98AEDX1TQxB+1gOI6A9DjWTHDkcqSG4hxAACSCu7xeHqKvWtuM1/ns5JKlkgkcHh4iP39/Z6DNYm56+g8oSVdNMeawGC1fE+yzKyCWY+F1ZVmXwjDMLBL9gn3of6+DnBZZYW19bNW+z3DSVatVhZfhx3wugL3dWCOr9u0t35Se+UZacTO6F7RKuOZTxo79fl88Pv9ovmBrobf29vD/v6+TCiDQxRAHCAuXgZWNBbHReD3+zEyMoJoNIpCoSBBj0ajgYODA+TzeeRyOZw/fx7Dw8MIBoMCX2QyGQwMDAjToVgs4oMPPsD4+DhGR0fx5MkTLC4uIhwOI5VKYWxsDK1WC//iX/wLTE9P4+LFi0gmk/jOd76DdDqNVquFiYkJ4S5zE2o31DTNnpMYqCRozfJ7+mh1PYE6cwv4aq1ZusvEELl59SLlBtbWJbPEjo+Psb29jd3dXXEfA4EAEokEUqmUFA8idDEwMCClDS9duoT9/X08f/4cKysr2N/flzPeNEVJKxjrWiEF8Ny5c5ifn8fk5KSUzkyn00in09ja2kImk8He3h4KhQKKxSL29vbE0uSYMBBrhQd0EgY9NH3SMRUSYxFkSJDnTI641+uVk69pmfL7DodDSo4eHh4Kw4b4vzXNmMFH4umkcDFYRwWm6XT9GAonWbNcb/qzOpjW6XQkaEiqGyEQfkZDSFyDmk6o12k/odhPYfD/fu2bCL+TgnKv+/7rfqZf0xCW1bA4rb0yI212dhYulwvFYhHr6+tYW1tDNpvtwas0tri/vy+Y0MDAAPL5PB48eACXy4VLly4hEol8Bc/SC478SE6sjtxyY9F63tzclGAVrR2ezUbBR9e1Xq8LK2F4eBgulwsHBwfY3d2VugpbW1s4OjrCw4cPcf36dUxPT2NwcBCffPIJ0uk0KpUKfvu3fxvhcBiBQADFYhGmaWJvb0/uSeqQFjQMZGjoQRcB6heg0vgYr8HP8nX9voYzeG9N36IQ1EKI+Dg/w/7l83mk02msr69L1hXPBmM9ArIxxsbGkEwm8eabb2JzcxOffvopFhcXZX1YeZecQ5ZHTKVSOH/+PJLJpCScbGxsYGdnBzs7O8jn80JrOjg4kHgCLVwAAgE4HA4ZWw1dEPqyZoRxLJkFSEuPc6XXKS1zpn/rTXp8/LKKnmmaSKfTUpuBB7oSZ2YGpcPRrWCXSqUwODiIer2OnZ0dYZ5oeIHrxCoYOKZaCPRr1u/p52cwmt8/iZbG9aQF8avuq7/fD2O2Ys3W9nWs2373POn+v0rTisQao9Dy6rR2qtAdHR3F1NQUTNPE7u4ulpaWZGFwYxPrsdlsckIEXSYAcqz4p59+ikajgcnJyZ5jqjmRzNyh5arrO1itNLIggsGglKLjBvN6vfD5fD1BFF6fNQcCgQAikYjABKurq/B6vT2Un08//RRvvPEGQqGQBAM7nQ6y2SxMsxtVJ446PDwMn8+HYrHYE3ywakE9aRSUumnMlsJTC1lt4WpLhM/I71AJcQHodFh9L+BlAREdzLLb7Wg0GiiXy9je3haGhNvtxuDgIGKxGOLxuNSvCIVCGBwcRDAYxNDQEC5cuIBisSjKlxQy7eYPDg5iaGgIiUQCwWAQptnl46bTaezu7soROZrjvb+/L4WESM1j0SRG3XUVNwpcegS8PwOxhFoIe9G61Cm6+odZlXrM9XyQ2UCOtdfrRTweh2mayGQyPTg9rdzR0VEMDQ0JJm0tTqQF3jdxh/u57lwjmubHpBSOE5+ZRW9o4er19XXar8Mi/brffd1rnhQQsyqKfte2MkmAV58ecarQnZycxODgoBxMubi4KPxU7fZY0zmBl8VEyEDY3NxEvV7H3t4exsbGMDw83EOmp6VLIaCTL3TwRdOONMXIbu+WNqQrTBoZWQRM4WUa58jIiJyZlcvlJFnBZusWcnn06BHu3buHGzduwO/3o1AowOVyyVE7f/RHfwSbzYbr168L9re7uyuwC8dAQwOcSG3VWieM1honzur26fHVsIxO49XWpcY4rUJeKwMt8K3KQo818W2d8RWNRoVlMDIyIjU69MbUCRAUOrT4tDdAhep0OlEsFuWEj1wuJ24w+0DqFbFsWh8Urjr+wHVIBUSrlpi1hiB0FqRmZXB+fD6fBJh1JiLfJ05eLBYxNDSEc+fOwel0ynrTtEEGgU2ze6QUoSIdyOI64TqyYrNsr3Lz9VwAkLoenU6X6UPFzfEbGBiAx+PpwXhPwnRPal/ns3ov/CpW7q/Sh5P6c9q1tUK0snT6tVOF7vnz5+F0OrG5uYmNjQ2Uy2UAL89L09FhaxYOhQsZCZ1OBzs7OyiXy0in0xgdHRWiPgWdTumky8gHN02zp0AHrQricG63G2NjY3Jdpn4S5giHw2JBM423WCxif38fg4ODCAQCmJ2dlYBSpVLBvXv3sLCwgMnJSfzxH/8xMpkMQqGQWMOff/45jo+PcfHiRYyMjAgh3+oy0WrQgkaXUdRa0+129xwwyaahAwp1rfT4v7akrbQWzoO2nimk9HV5LT3HmrliGAbq9Tqy2Szcbjf8fj8WFhbwzjvviBfDBcjPawWhcXzOCbFdp9MpEMbh4aFQrDg2tGy9Xq8odVquDJIBEKFMDJe4OS08jWvT4uMcaUuQAojCmq/7/X74/X7xzmiIUMkyPb1Wq2FqakqSJ7g+KPjo2tOq1CetsPHaei77BVtfp3GvWq1oNg37UelQ8NODY3+srZ+A6mdFWveH1Zg4qZ3GENACUq83/n9S//T7r3rvpO9rGcj9fVp7pdB1OF6efGsYhmg+YlOaLqY3PV06Cke6cuVyGbVaDblcDvF4XJIVAMik0pLSQQpem8KKrhsDUYlEAm+++SYmJiaElkaLpNPpFjI5ODgAAMnRD4fDKBQKGBoaQiqVktOPP/roI+Hfrq+vI5VKwe124+HDh8IXHRkZQa1Ww+effy7c40QiIUficJPyh/AHFQqtDI31MppPi1+Pu4YddBaePk1Dg/n6x4ozaYGuA10cZ97HmoJMaEYfTsr+maaJoaGhHrJ9uVzuCabxdSpQVpfjnBI3ZZYUPQgNl+iAl2EYwhrRQoBwCPFdWqT0eihY9SbWY6WNBa5b7Ukw0MYNxsAwx1NzjovFIkZGRjAyMiLwQTqdludmgJrZcFQu2rI8SdBa2+tYuf1eo1Wvs9M4JnqtvE6g6CRX/XWb9rKs7etgx68jLH+djXuMivu0duq7wWBQFqu2SKxandYn3TstLHVAg99pt9tSrCWfzyMajcLj8ciAs+C5xtJIW6LmdbvdEhDzeDySUhyPx8UKoRUNQDBKnvIbCATEDeamrVQq+N73vodsNovl5WWptXv+/Hlcu3YNv/jFL7CxsYF4PI6FhQWMjo5ib28P6+vriEQiSCaTSCQS2N3dlevqY4mIG/IH6LrAfN5arSZKisqEgldH27UwtEavrTCB1SrR0WlrIIDsBKArdEn9omXOYjI6qMQkips3b2JmZgadTrfqF4OuLE7DazIJJhqNYmxsTBar3tAulwvRaBSdTgd+v18KI5XLZaHWUYgTGyUMwxrEmkGjBa4eK9IgdToyAMGGnU6nCGl9zBIFC+EJjocuhsOxZyW4iYkJLCws9FyH835wcIBMJiOZkboamcbxeW/gqwLotCDaSUKQ1iAVgNfr7Tm/j3tV0/H0nn7VPU+zLE8LoOk5+ibY8Tfp0zdpJ1nwv1Igzel0SgBKk92t2Jd2TXljblRddIbXo6XGVOJyuYzBwUGhJWmuLvE2TTHihgiHw1JTIJlMivCmoCMOTAudLisAKeJiTcUcGRnBrVu3UC6X5eSCQCCAy5cvS5UyoIt3v//++/in//SfYmdnB7OzswiHw5icnESlUhFqHIWqFrw8sYKKxOl0olarCXyjBRAtXj0PGlvTbpQef6CX+aBdLi5A3kdfQ48HmSGaM9put0Xgkhf91ltvYWFhAZ1ON3nl6dOn+PLLL5HJZOQoeq0cCKGEQqGeEo208PjDIBu9lP39faGNHRwciNtLr2tkZAThcFjceFqsfBZNRdRCRLMaKGT4t3XceE+NzROHJ0yhlZfT6cTBwYEkTlCJ6hKRrCtN3jmr7VF4W/vwdQWRFefv54bT2iXDgs/KQDXHSqcBv0rwWv8+SdBaA82nBaW+jnLpJ2S/STDypGYV5HqNnNZOFbpauLLaFPCSN6sxXCvVhiwCFtGghaNdGM09ZaSaHE1mN9lsNnEXiX/RUm21WsJECIVCstgpqDXrwTRNySfXgoQCrFqtYm1tDc1mE2+++SbsdjuWl5cliy0UCgkOTIz41q1b+OKLLyTPf3h4GHNzcyiVSshkMlLTloKF40gFQ2FIjFgXQdcbTOO5bFz0VqGrrV9eh5+3blpaVbQ2dZpwP9eWlDx+hll+U1NTMAxDWB8ffPABGo2GCBwKNputm4HH6xSLRcFHCWNRQVNBURAwPTkUCknRpVqthlarJUHQsbExOJ1OFAoFmXedTckNoQWGFrB6zGw2m1jxTqcTuVwOe3t7PR4Hlbu2klnKVB/Fw0Cu3++XoFq5XEYsFhOmCBM1dPIFoQaNK/+6AkxaQGklroWSZoPoUzq0+6wF72kC7TTjQAvWbyIMtdCzwgq/Lsv2JPzZmj1IRX1ae2VyBC0TWo56ATDKronztOwoXGw2m9RrYEcByGRyI1Cr2u12VKtVBINBsRw8Ho9sQAZcbLZu5g/vqYtEW/vPQdDpjEC36EmhUMD+/j6++OILrK2tYWxsDBcuXMC3v/1tvPHGGxgaGoJpmlhdXUU0GsXU1JSU+mNAbn19HdVqVQJyLGGp6/rSWqeVODAwIBFjJlRwo3JTcxNyojVsoLEjClJ+Tm8i6ybVQphjozeSFu58neNPz4HWfzQaxeTkpCScrK6u4qOPPsLTp0/lzDYt7Hh/ZmBxTZB+RzgmFotJIJTpu1TYXFt+vx/5fB6VSkWsS3oyeqyp2LXlSgFp7Zu2thgcfPvttxEOh/HkyRN89tlnkjbNjDZaq7rMKJ+RViEND8MwkEwmJQBnGIYE27gfSN3SBg0L4PM1KsNXbe5XubvWwBy9Im2xaQPFmiVHRf66iuAkzNXa35Pa69znNAv7m7aTrqPH4uvc71ShS6zHemSM1rgss0e3nhaurq9AV5TprnS/2aw1HBiFtmY0aW3LCDf/p3WkLVugd6KYnmua3RTVTz/9FJ988gk2NzcF4mg0GvB6vbh06RIuXrwIt9uN7e1t3LlzB8PDw3j//ffhdDqxuLiIw8NDwZHJgqAFy404MDCAQCAgVk2hUEC5XJYIPK1cMjVo8TFpgZPLyDnnRZ/1pV1EChVtxXEctDVDhaZ/07qhK04aHpkA/D8SiWBubg63bt3C2NiYcLEfPHiATCaDdruNbDaLw8NDhMPhHtqZ3++X+9O6Z6IDkxqmp6exsLCA4eFhmV9alPyuz+dDLBaTLDham51OpweOCgQCkubKTa+tESpEChin04loNIrp6Wlcv34dFy9elDUeCoXwySefSKGjg4ODnoMtWVOBioGp0ZFIRE5FYWnJYDAotDJmhtHKbbVakjXZaDTEy6OAo+Lr107b8HqN6LVEZoQ+Yol7yLrv+gn702AGLUt0307CQ/u106590vd+XQIXeDV1TMN1zBU4rZ0qdGkl2O12qeRFC1QfN00hQKqWpnzZ7d1DJjmpPCGh0+mI4GBn/X6/sCNYP5YVvah5w+GwWL36hAkdqNMLgwuHLman0y3q8uTJE/z4xz/GkydPBLMi19Plcgm7AQB2dnbw9OlTpNNpyZ569uwZdnZ28N5772F+fh5LS0vY39+XFFkSzUOhEKLRqPSBFhmVWKlUQigUkgVPmpPGISlIgJfCU5dK5HNqzJFUOU3k51xyvjSzgtfWEBG9GLrLrEs8NzeHK1euYHZ2Fq1WC5ubm/joo4+wuLgogp2861qtJv0ktMCi8ww08Rn39/elL+TYcg6s1j0FD8txMiOQi58lLGll8vkZDCSkxOAq0C1OfvPmTczPz0vWYyAQkHG6deuWHB20urqKp0+fiqJnwlC9Xke5XEYwGEQ4HEYoFEIsFpNraYXI9V2r1STrjvPLwB89ICZm8Eezhvq1kwSFFrxcO4ThtCCk1TswMIBQKNTjQVohsNfBUrWr/6oAVD+D6bTn7PeM+rduVsaKFYLQHqCOrdCz1/3iWqVRwNNZEonEqX0+Vegy0np8fCwpn36/XxYKgwfMSGJ6LAF3bhzt4kejURGidBdpqWpaVKFQQDqdRrlc7gm+tVotsRwoGHS2mp44CgC6loQXSqWSnJKrS9fRAtXnj5mmKdzdWq2Gx48fC/3nyZMnmJmZwblz55DJZOTzhmEgGo1KnQJdMMXv9wvVjZuMAhmAWF2cTI/H01O0Rk++tuzpERCX1bgtBTAXhw5s0gplPQG6w1QKgUBABH4gEMDU1BQuXryIyclJOBzdY9Hv3r2Lu3fvCj2LQooBIgpyJqewLCLxXpfLJUqZR55zjZFapmlemorHtTYwMCAnXvA5vF6vCBefz4dkMom33noLo6OjME1T6kZsb2/DZrPh2rVr+Pa3vy2nazDrjXABA6Cjo6N48803kU6nAQCFQkHWk05UoZXIDD7S2FgitVqtolAoSPo4FZVOjKDRQEhHewpa6fZrJ1mXer/o/ynENeeepx4D6Mk41YG9fvd8HabArwtvtbaTAmj9cGuuKW2pUi7RAySLQ+PunAMG6Klkeb7iae2VJ0ccHBygXq8LhsqsL7rpxNeogXXKJy1ZbjpNXWKnOfEUjtZTI/iwtJD0YZBckJr2ozEq/qawooVRKBSwsbEhKcf8LMn4XJCFQkEEMK2YtbU1ZDIZuN1uEd4//OEPMTk5KXgiLTJaW9wcXLDEg4+Pu8W5udnoOrbbbcRiMaRSKTnVIJ/PSxRcZ+5Zub6mafacRGFdWMRNWWiFwozBHB2F166S0+nE+Pg4Ll26hOnpaQQCAan2xkMjrfOjGRacS7IDSOGjMKZwpTVIpcdgJ61anSXGsdSUL9LrbDab0ALJ/V1YWMDY2JhkgM3OzmJubg7b29s4OjrC9PQ0QqGQXEMHfLVwZ9yCp0I3m00kk0l8/PHHcvwTx4L9YGp6o9FALpfD0tKSFI7ib43fU+jSo+RGp4VPmE9bqP2EWD8ogApV07+Y0AFA6JvtdlssXUJzXEecx28qOK3KoJ+Q/HU1Xl9btrw+n51KjRmCrLlN+aU9D+49nhjN+WU6ubWUq7WdKnR59DTpOdYTIWhN0GIiLmg1zTXGqt0aWlgUIvybwYRyuSxWgIYYuCC126ixKDbtBvG94+Nj5HI5pNNpWTR6whuNhlDZKpWKWBkulwu1Wg2ZTAa5XA7RaBSRSARLS0u4cuUKEomE4HB6Uoi9ceI1v1kHL/RndBSbQr9QKEjdWAZfSD8CekF9CmCdvqvvS6HLkxeIpxJbBPAVCCcWi8nJDaw6Vy6Xsb+/LwKBljarp+nSjvr5KHxZ9J24Kou+U+DZbN16HuFwWAQdi9/r9WWa3eOQtHXPhAWXy4VUKiUeGQ0E9oOnPvDcPyoCjpsW8Fzj7C/xWZfLhQsXLogg/OSTT0Qo8RpUuoQ1Njc3USgU5OQLKg0yPdg/rnmOK+Gn0zLD9JxzXrhftTWnMwc1354WnD7bjgqY86IpeBRo1nlm6wc1/CqtH6Rx0hic9DrXDpU9YUHWdGHgWPfXGlzkGFqhzVe1U4UuXR9aWMzB5sLjRHFz8X1tdVHQ6MCO3pi6GLrW9Awm6A1I69oqaLXG1j+6UeC2223s7+/3HKeigyo6a4lW4PDwMCKRiJxWsLOzI2T3Dz/8EE+ePMHt27clgPT8+XOBXGj9WiebY2gVHjyBlhg0KUhDQ0PigpbLZVQqFSnCzcps+hhvBsS4iQCIwGXfSM4/PDwUZgItbQp/uubxeBzJZFIULguK7+3tSbRdZ4BRkep54LxprI59Y/9brRYGBwel341GA4VCQTb9zMyMWL1U5lyLHo9HTmimh8D+cv0dHBxIii1J/9bUYg0tcM40tkelSMXCYPP4+Di++93v4ujoCHt7exJM1t4cA3C1Wg2FQqGHTsf+sK/aU+F9OL/WwCjXr17v2orl+5o7rzFhfpb1Flj3mp6npvJRkOs+niRsfh2WsLWdJthOE/BW5UkMloe3knpKS5WKk54TFTZlg04Wo/GkMzhPaqcK3a2tLYEXyM/UArcfnsr/+wkVupWs7kXidafz8kQBPowWIvw+LUguUo3p0QXU9Ce92Pm70WjI0TpWojsFsLasgW7wZXR0FDs7O2i1Wtja2kKz2cT09DTu3LmDpaUlXLt2DZOTk6jX63jw4AFGRkYklZn4M60XCjYt6LR1opUXn5PBNMI50Wi0J3GCQo4TrrPY+D/HWQsYAOI2UUlyI2lrRgcrDcOQcczn89JfXSFLJ7hoy57zwoQGzY/VVhUj+9zwTN3O5/MIBAIyLlYFq7FJKh+676xrwM1DxUMYjNCY3pwUWLyHtt4bjYZAcOzP5OQk3n33XTx79kzqEmt3nUaMTvXm2mQwV8MyWrhybDmv+pTm0yw7vVepsKyJTVzreu/q+3JcrAE3PpfVyNEeLZ/jdXDeb9J4b90vvY713iJ0RkZRPB7H0NCQ0DsBiGImxEUGCcsBaOqc1WvXSv2kdqrQ3dnZ6amwzw2khSkfRrtjWpDoSWcmDusv0IXWacO6LgEHktei0Op0OhIVZ1SXNB1+R+PFwEtsl4XO9WLXm4wanHgZ0M1eu3z5Mp4/fy6JDzzePBaLYXt7G+vr61hYWMDx8bGwM8rlsriuDEZQsegMP97HykDgIuCCp6XD56Yg1amaGufWz87Nxe9o67rdbgsmpYvH0MPR1hoAUZ6sZREKhWTMrJAP14KVQ2112XQiC4VlsViUU5r5+ZWVFQDAxMSEbBT2l9anNhKArpBlvQweRaTXqXYbqZg01q9daD1nxMd51hpPux4dHZXPhMNhYauQtcFsR30PrSytApcwET1E0hqpuPt5dbqPeg6oYDS8ZRVQVoyYa4TzpCEx7v/TrDte81XWqxXq6wcV8nUNJVkrEOp9pKmojDkxoSoajcoaogdCL4TQWT6fR7PZRDwelwL/XMcaUiMsWSqVJLP0pHaq0GWpQoL8+kFPGmQOABcDXVq6MwySaY0KoOd6WgDScuHm0vhXrVYT648BGC10tFvN75TLZeTzeRHMOtWTE0o8k3SpdruNubk5zM/P4969e2g2m8hms0gmk1hYWEAmk8HKygrq9TqGhoYQDoflmBYeX8/NTAuJ7jsXAnE/q7XJ59HcaI6tpu1xbMlU0GOgrWbgpctINgipbDwZgZYqObaDg4NyejI3P48D0vxZayKH3vDasgZeJmHQc2Egln0/Pj5GrVaD3W6X+rTMAiPumkqlxHoFXh5ND6BHcdPCozDV3hM3DS193U/CEYxtuN1uSdGl9Uo6JYvb8DrEBCnk2RcqK0JCAOTZCSdRIGuhTMVLS1e7/daEICo7bZFx7rUQ5z36CTqdFaehQT1mXKOval/HurUK537ClnuJSo9zwvVDgauNOV0TWge8jo6OsL+/L4fCFotF+aFxCHSZXDxhhnPPtUQqLE+IZqmAk9qpQnd/f1+ELl17HQjR2BIHRScrcEGwAA0Fg860osuiAxRacwEQ65f30XUIeCoEXS7tzmoohFY2T34l2dy66Oh2RqNRxGIxoTB5vV689dZbEqk3zW5xlVu3biGbzSKTyWB/fx+zs7O4cOECPvzwQ9jtdoyMjIgr7fV6BfchZs06Epp8brU4AIiQBHoVG4CvCHUNq2ialU6o0BiqFVfXwpwnbTDNmrgzq2LRfSetjffTgVWteGlZUjlQGFm9KNM0ZV4JnxBf5/wTe6dCocejYSN+j1YiNxEDYfy+9iI49kdHR9jZ2cHW1hYqlQrC4TAikQgCgQCGh4fFAu90OmJBFYtFKfdIIUKXvt1uyxgwSEqPRhd8opDTCkwrUCskYA0gWwU2BSUV4/Fx73HvVktZW9ga1uD6swo19lF/n5/Tv9kX3U9rn639sP7PuSZzIBQKIRgMCoRHZasNFx300hSwarWK3d1dbG5uIpvNolwuS6Caa5seZigUEqiBxytpjH5vb09Opc5kMjitnSp06QbRzeSDc7C1e6IDGnxIWg20qBwOh2hILmyNnWnXR29cDqJhvDwCmrhJs9lEqVRCJBLB4OBgz2QxcMDF1Wq1UK1W5V5WahOzx5jkQY1IZTA3N4eRkRGp0UCs99atW/jpT38qaa03btzAysoKSqWSJASYpilWGbOwOK4UxMR6GcXXqaQcN9J99MLiGJKJQOuYG0yT7okNU9DrUp38HKEKVhbTQTcrLHJ0dCQJBgxKESZiH7iZaGESCqKLTLeOFhiFLDFlJpoEg0E5u87pdKJarcI0TWE0MG6g+c/aIKDw5zNw/rX7qaPWhtGtG1woFJDJZNBoNGSMKbQByLw7nd1jiGw2Ww98QIvs6OhILF+uU54nR8FMY0LPLfCSgK8Lj2vojkrGClOwaaiP7zFYqK1LKlUqKnpYun4FP9dPUOqmDQj9+3Wa1dvlPOoUdG0M0KOiRavn0KpYKNP29vawsrKClZUVOciAhpDOzjMMQyAHGqA0PlmIidTJra0tqW53UjtV6Op0RI0Z8mF04yLRiQidTkeOuWHZO41XUutQSFgDCNxEemFQw3ISSDtipJoRYwoW9pPZUbRyqQwoOABItpguWMLvO51OieDv7OxIoCqRSODixYt49uyZHEwYDocxPT2NdDqNTCYjJwKQlsT7cQMTL2cNg0KhINxUFszRHEoGfLSLqDeVTO4LS5N91cKdkA0FAq1kbjDTNCXgQExX436M/OrDNbU7R4iAi51Km3NEqhQpgZxP8rL5N6/tcrkQCoUwNTUl6dr6BGKuT1oqdrtdzuOj9crauwwc6uLoHFeOKa1Xlv+kZ8BIdqVSQTwex/HxsRzGydR04oTEXK2YKa1IXeOZCRlWr05TlLQXyB9CS9qa1fi9blSC2hLVMIt+jx6Ppmhy3/eTA18HQujX9HX6BQW5XnnEE5NNbDZbz8Gs9ER0WVc9/mTWlMtlZDIZgQN4vJT24qmoCWUy65FrjXt1d3cX6XQauVxOPJ3T2qlCV1uzGgvS+CDQm4jA3ySGc8ETP+XkaMK7Fm4cHLpfesCpxZjBxHJ4rJ3KDU2LmQv0+PgYBwcHODo6QjAYxODgIAqFgkw2+6g5x8DLOqxcmMFgEGNjY1haWkIsFhNtmkqlcO3aNezu7iKfz8Pp7J5+sLu7iy+//BILCwvw+XwSeacFoS1ZCk/ipa1WSyxjDeVQ6ejgG9CbVUSrntpa8z01d1S72JwDnWdPS9jqunIDstpbLBYThUXvCIBAABSeFBzlcrnHorNGubWQMwxDmAsLCwsYGhpCp9MRF78fb5VCS1vYtEhIo6MlT1eR9EQKPY4Bs9ACgQDK5TL8fn+PMqL1Sstcp0tzvnhoJRsDLxom4yZn32mdaUVGyE73kXtIGyTWfdnvf46xDlLroJoOunJurFauXhMnyQ8tnF/1Hauw5f+EE2KxGMbGxhCPx8VLKpVK2Nvbk6JJx8fdQxAYf6BFSqXCZJRSqSS4LRMetMDl+GujjZ+PxWLodDoSsKUxx3vQQDqpvbLKGB/eGrnV+JNuVlwPeHkmlKZzactMU1T44/f7JcIYjUYRDofFzT06OpLUy2KxKBgjg2osEKKFOa2neDwuNW9pyVMYMCCnOYo6qj4wMICRkREMDw9jaGhIav+GQiFcu3ZNstQYiAmFQsIJPn/+PHw+Xw8rgjgkLV7iSFwYWklRaXGhUXhyM2p8kvglrTjez2rF0iOhgNEuLN1tKgXOCyGaWq3WkzVGq5IpkFSMpVIJpVJJito4HA6ZM64RrgMtcO12u9B5eOhlKpVCPB5HPB4XQc9n4AYfGBjoKTpEK4gCV3tDTBMuFAqoVqvi5rNanObrjo+PS+CKgp1jzWQR4KXyo/ImhYjPRAXAja4bBaqmT3Lv6HkhoV/DNIQFqPD67U02TefrBy9oPJiv6d+v2/pZrPo6/eAGK4uBzzo8PIxUKiUHFzSbTezv72NzcxPb29soFAqS8DM2Nibjpj1vCl2uXR3Q1HtNwwoUwLxfLpdDIpGAz+frwblPCkz2a6+sp8sFoF/TA6opN3RRCdRzAWkuraYO8RrtdrcmQSKRwOjoKFKpVA+9h+4qN3ypVMLu7i4KhYIMVr1eF23HTDD2DYBYG4FAQDaQ2+1GOp2WzCVSQriIqbV0kIeF0wOBgDyDzWZDOBzG3NyckN6Pjo6k8AULo0xNTaFcLouFSeFAF1kHsnK5nCRAAJDUVWLYpKU4HA7JyQcggadOpyMWIuEBFlahsOH3+Rz8W1tVHENthReLRTnpoFqtCpyj6x4TFmHtDGbzlUolqd/BZ2W9CS7ywcFBXLp0CXNzczI2TEMm71Xj37QydJCEOPXBwQFyuZwkF2gLn8Ez8oC5trlWWBdEByKpgNrttqSJ6/uzNZtNEdhUJFzrvC+VhKaf6WA0vTSd/cbPW5NcGCjWG55K7KT2KhL/61qzvJfeb2xW+EEL4pMEPpvNZpPEnPHxcQwNDcmaymQycpzW3t4eWq0WEomElMnUnqH2JmiQ6KQvHZtiv+gBaCOpVCphe3tbYgr8jqY6vo5iemWVMR0UYYeIBXGwNdDN97XA1WnC1N68NgtFX716FTMzM8KDY/SYdJ5arSY/PCJnf39fhL3dbpe8dpbbOz4+lnPSaFWQ5Oz1ejE0NITt7W2xghit93g8InR1xpDT2S1mnkwmpaYvJ4TFWphFVSwWhUv68OFD3L9/X9gLxEGHhoZkIbGP9XpdLLdsNotardaDxXEsdD0Kn8+HcDiMw8NDEdR0jev1OoLBoOCdwMtCOjp6zedjhFczC+h+05VbXV3F7u4uisWibDYKBwonLvZoNIrj42Ps7u7K4tTrgNd3u93odDoYGhrC9evX8eabb8Lj8Ui2XDQalUNBic02Gg1ks1kcHBwgFAohHA6j0+mgWCyKQCmVSnj27FnP6SR0U2OxGAAI3YixB647ClEaFVQuhAdIm9OBO35GVwfTkI9hGBgdHcXIyIgwPqjwaGDQKub9WROADCDOGT0za3CQSuEkb/TX0azCxcqAOK1pOEP/r4Uw11E8HkcqlcLQ0JB4Sevr61hZWcHm5ibS6bQUTrJmudJQ0IKVcQ3WRCbcBPQqKQ17cf83Gg05uWRwcFDG4FXev7W9ltDlhblAtJVkfY031iwETcyORCIYGhpCLBaTc7JYnZ/YHzc7g18cGAqV/f191Ot12O12hEIh2O12sfBqtRp2dnZgt3fL7UUiEanMpC0d1oUdHR0VgJw4M60HurwMCjH3fXJyEtFoVISUaZpyRDgx51wuJ4tmcHAQjx8/RrFYxIULF3B0dIRsNoulpSU8fPgQdrtdsNFgMNiT003samtrqwfoJ1WF47W/v98TLHS5XFK6UMMloVBIrDIKSVpSrK5krfjWarVQKpWwvr6O5eXlnvFiQEjzRZk8QYFQLpclOMjr0ZWngCf9Z2pqCufPnxeByHFwu909UFCr1cKzZ8+wvLyMVquFoaEhTE9PSx+Gh4fFUgkGg0J6ZxCOXGkGG/m8urAOlbnmxdIgYJ8HBgbE++L8eDweWbOBQACDg4OivJ1OJ2ZmZvDDH/4QgUAAjx49kv3G52TAjJAR6wIwQEeLkBYvGTKaZaDjAF+39bNwrb/7BdK15awNMTarlcvv9RPgHo8H8XgcExMTshZyuRxWV1fx7NkzbG1tSeU/ALJPrMeLcRy4Vrk26fUxiG19RivzA0BPAoXGzjWj6CRIRbdXFjHnRdkZjcFqHEMPMF1xUmhGR0cxNjYmLgKLjNDiOTw8FDeUOCQjjbyerj1qs3UrnjHIQqFHN7JarSKdTgsfdnh4WNxdHXxgMemxsbEe5gWtDs1+4HOGQiHBOXmdRqOBnZ0d5PN5jI6OijDZ2NjAhQsXkEql0Gq1sL6+jps3bwo+df78eVlEu7u7qFQqiMViQuIeGhoSyzudTiOfz/cEqajwGF0l7kThVKlUhFLDYBBdJwp2jgetPc0V5gJNp9N4/vw5NjY2pOKa3tBa09Mqp+DI5/PY29vrSflmfwyjWwIzmUyKcEokElJ7tlqtisVIGGFwcBBHR0cy34ZhYHBwEM1mE3t7e0ilUlL96/j4GPF4HA6HAxMTE6JUqXTocdEt1hmAtCa1t0YhTBqbjl9QqNJa1pg8uepAV6jHYjGBpzKZDIrFYs+601Cdy+WSiD2DeMBLq0xvdM0I0rhkPwH4Os0qDK2C6FVYr9UD1vuIa0WzNCgTWKA+mUxKhbP9/X2sra1heXkZm5ubyOfzsqY4VvSCSPuiEqLAtVq4WnBq5gabhgs0KcCqPDS9VcetTmqnvqvTBWluUwBz0DUPlDhYLBbDyMiICNpkMilRYLqFtDSIrXABkY7TbDZ7osTEiIltEgMzDENqtrLgeafTkcCNZglYWQ16QNl0QEQrGz4/8bh6vS7arVqtSqk+u90umSuff/45isUiUqkUAoEANjY2UCgUMDo6KhbqW2+9hYsXL2Jvb08Edzab7WFN0NIslUoiHDRTgbgTn4O0GAblWK+B7qvmAFNxUOByA3Q63TTm3d1drK6uYmtrSwJ4XHT8mxastnRM08Tu7q4wFagAidORazk/Py+WzODgIOLxOILBoChdWqjEQmnNl8tlOZSU1jMLlANdq4jPQeiELjeLCBGD5obVa5vPqNk62qvT1pQeOwazyGzgj2YHkE86MTGByclJOdmCa1pnjHm9XkkAIFTGfcfn49rUgUndXsf6+qZNY7rW1u81ejbMHCSMx8AqYT8aSmSdEFLY3t4Wr0JDATSYmAClPTy+ry1ca7BfywD+rWUbn5N7id6vlaGh0YGT2qnvBgKBHp4eb8DX9MILBoMYHR3F7OwspqenJbpMzdtoNHq0DbWTjraSYE/KDa1KulS8H+k2hmEIGM6NpNOEyd1j2ibdZ25CqzugtbAeOC2gKYzpzhiGgd3dXTx//lwsdK/Xi7m5OayurqJUKmF6ehpzc3O4c+cOstksrl69CrvdjkePHkmQ4PLly7h69SrK5TLW19fx4MEDYWdwrDgnDDCapilHklNwMiWVmly78hTOFC5cIFSsFDzEf1dWVrC1tSVWJYN6HCsKWVoTZHuYpin4F5UeBbPX68XExARSqRRisRhisRgcDofwK9k/UrBYYpN0P9L/Go2GPC+/53Q6hTuprUcqS7/fLycQs5IWsXQ+i8bliBFq4a2PYuE9Nc2LrIRQKCQbXFuCOigbjUZx/vx5bG1tieXKAA37QI+M65XXsPLhdbDoNAv1ddvX+Y72eHTfdaN3FQgEpB4FWQFkERCyIWe5UqkgnU5jfX0dm5ubclAAlZj+0XGHdDotcQDOMYOq1Wq1JxOQkI5179Oj0YcNkAqqhbkVWv21WLo6A6kfHYXV0kdHRzE/Py+uId1fLZhJoWEgR9dcNU0TPp8PkUhECn9zMPnwxBG1i8CFzWg4LQlaAjzincWJgV7+n7YMtNXAyLK2cLSVyPTjZrOJxcVF7OzsYHx8XIT78PAwFhYWZCHduHEDjx8/xtraGjqdDqLRKPL5PJaXl1Gv13HlyhUMDw9jYmJCajpcunQJv/jFL/DZZ58hm83C4XAIZYbcXlqCh4eHEkyy2V4WYKdVxUCRzj6jgOQcUDBT4C4tLWFvb0+YFLSOuQipdLhOmO1H7IxCmlaJzWbD0NAQbt68KVAHa5mSpQBAaHEso5lOpwU7p/tI7JR0LeLctDaIjWvOMeefQkBjoNpq0mnaXHd0Y7mhKAA1q4DWj2Y6cDwYgyAcROUyMTGB4eHhniJMmqLJ+1CB0lDRqdvAyypXWhB/XWHb7/MnCXBtrJwWROMe495mYgNjMc1mU7iyXEudTgf5fB6bm5tYX1/Hzs6OlBDV3G6rMmMgXZfzjEajUs+CVD0d06DC5Nxo5o428NrttuwvetjWJCPKBVrxJ7VXYroul0sEKKlGjCgzDTYcDkvFLcIHXBSaI0cXgie9Emdl5ymkiYfpa3BBMYWWk8IskEajIZtaW0R0N4rForho3Iia5kPh2w9e4GKjQOfrTqcTq6ur+Pzzz7G/vw+PxyNJCV6vF9PT06hWqxgYGMCFCxcwMTGBzc1N7O3tIZFIYGpqSsB58nv53Vgshtu3b2NhYQHf+9738LOf/QyfffaZMC0GBwe/Yk2wBF08HofH40GpVILNZkMikcDw8LBUVdK4I7metEZLpRI2NjawuLgodBxdx1in2XKcKCy0EtOBDAqBaDSKN954A5FIRLyFcDgsc0GPplQqIZvNYmtrC5lMRlLIuQ44Pj6fDwcHBzBN8ytBOeDlcUbsGxWFZkto/iaVj8b3AYiiobemLVC+zmfn5ud1iC3T4yD9kmwZsilyuZxY1RTUHHMKfpvNJqmqFD4U7NrA0S5vPwjtJHxXx2hOo3Kd9JreR2ycj1gsJvx2HmTLOeUpJMwU3NnZwdLSEp4/fy40Q51+qz1PrjU+f7ValSA2oQCuLypT9ounhOh6HUwI8vv9whbieEejUYyOjgq8YJqmrDVWw6MFf1o7Veh6vd6vnNxL3CkSiUjuMwUZTXfgJQFbm+bhcFhoVBxwPlQ2m5U6u9qFODo6QqlUEquYAbVSqdSTWUQifTweh93ePXWXuCDPotLZajroY9XU/YKEmirHDZxOp/HHf/zHePbsmfQrnU5jbGxMmBrEEBOJBM6dO4ef//zn2NjYkODRxMSEHPxXrValngA3XbvdTSv+q3/1r+LChQt4/PgxVldXUS6XxcqhV8CgE/nGfBYqR2KCdnu3bitPYvD5fGi1WuLKLS8vY319ved8OlpY1mAKx4LjopUTcelOp4NQKITz589jZGQEgUBAIv8UpEzioNIqFouoVCqSCk34hLUgBgYGUCqVRElRcelKUhQA3Dw6lZpWMfnLhUJBKF9cDwxaUUnrAkF8Vs2P5RyQQ81+c8ytyTaEXhKJBDY3N8WqYpYc1zwtfBo8nAcd19AKj0KTQtAqIK2ftVKl+jWrZXnSZ3Sji8/gua62ptcPIUjO+/b2NtbW1iQmoLnQ+j7W+xFC4MGg2pO2YrZkfdCi1bxppnNTgdKoYNCXwU4A4u2RL8/1dlp75ckRWkOTokVNQHoUAxyNRkO0NLWK0+lEMpkUXiRz7lmvslQqIZ/PC6lZc0cPDw+Fm0us1jRNOfuKR2swQEQeZqPRwNOnT3uoPoVCQTaBlZVA68Ma9dX4NRcchWGhUMAf/uEf4mc/+5kE7Wq1GnK5nPBG3W43otGo9O/cuXP49NNPsbW1hZs3b8LlckmFJE763t4enjx5gt3dXWEB+P1+ETY3b97ExYsXkclkhCNaqVSkmLhOnOA80A1ldl8kEpEi63a7HcViESsrK3j06BHW1tZEyemNSQWoI/Zc+Fr4avcPgGQWnj9/HpcuXZI0TgYHGZBkjQJuhGAwiOHhYVnAfr9fTq6gZUc+LPnCjUZD+NOGYUjghIYAx5reDQUaABG2FLS0iPhsmvHBtUgrS9clYW6+Vpq0uOnVUegyKWdsbAzLy8uCIXM/kW9MqptmLmiaH1+nsqNQ1QEhLaT4PLQArcFwNr1H+jXr+9r6pGE2NDQEv9/fQ/+kkNUULkKGhJUKhUJPQSgr9Mem70mvQGecUejSCyJmznEiRk+PjAKZgVCSA5xOp8gbrp9ms4lCoSD3Il9eJ5P1a6cKXZronCgKOE4O3Sa9GWnG1+t1OVdreHgYAKSoBLUZs7M8Hg9SqZSUZ2OiAzHTZrMpQojuCU/dJH7DOqW1Wk1c+kAgIEfa1Ot1ZDKZHmxWTxzxOqugsS44CqPd3V08ffoU5XJZ3Bu6qeT/0YWhK8uAWblcFoyQApMCul6vY3d3F0tLS7KB7Xa71LSdnZ3FwsICxsfHRRlqC2t/f18CDqTi8TN+vx/T09OYmpqSM7ByuRyePn2Ku3fvYmtrS1glFIRkQWjBql1QHdnXJHRSfwYHB3HhwgXcuHED8/PzCAaDQnBnijQTRBjYoKKhdUoskHNF9gbnkJuJAVVuBvabh6nS2tIZSxSgxLO53lqtlhgXmilAiIsekk7jpgWsAzPEA202m6QWs9/EqXls9/r6uigh1vElDETPhEFABhAZ/yBMooX6aVQxTfOjEtUeHcf66+DCVMAul0tiPV6vV86EKxaLSCQSPQKQ3iv3Ls//I3+WSkEzR3Sz9pVjrmsiUMHQIKPHQS+UfadxQqVOxUkoTLN/6H1sb29jc3MTNpsNc3NzSKVSIpNOaqcK3VQqJQKUi4aLix2yno/FRXzhwgXcvHkTAwMD2NvbkwImXEixWAwXL16UDcRotc4qabfbcihjKBQSehEXr2EYUnhYE+/tdjtGR0clAqkpPhRMXPx0v7hxeF1rwIDULV0QRhec5iLXwT1SumgR+Xw+fPe738WjR48Ef202m1hZWcH+/j6i0ai4zuSe0sLk8UY8FfjmzZsIh8MIhUISLOCCY8ARgIwhccZwOCynF+RyOXz55Ze4e/euHCdOy4BBMPaBGBzwkiNMLJ730YEdWueXLl3CO++8g3PnzsHlciGbzeLBgwdSl9jr9QocQ3yYhYyYtUdamN5AxKJp2eqTJtrttvBbWW2K1gvpWNq6Y/9Z0IQGBgM9FJwU1BTCmuVCr0hTLLUBwnGlAjQMo6cS2eDgoCT0uFwuMR4YeGYBJOLyjPJToXN+KUypEDV0wH5yv+rXXseatTJ9rJ8BXqalRyIRuFwu7O3tYW1tDUtLSwILstA/+8G9T2NFjzWFrVay+v605nX/CCexXCgNAM6z5liT3aLHhPNHGUcYR8d/uA8KhQI2NzcxPDws8KkOCvdrpwpdbiwKJwovbkjiprQYgC6l6dKlS7h48aK4CZqrODU1henpacmYYhBMR2cJqnMB3r59G7Ozszg+7h6FQx4rExiYRMBN2263JVsrFApJAIRAu64rQA3PerHWABonlNgmhbOmn3FhEG8jDqQtQxaHicfjALruazgclp+trS18/PHH8Hq9mJycxNDQEAYGBsSapkYuFApS6ej69euSjsrgYbPZFEoeKXcspL6ysoLd3V2hNu3s7ODRo0dSQ4HPwH6z73xmHbCg66yFOxe+3+/HzMwMrl+/jtu3b2NqagoOhwP1eh1bW1tYXV1Fs9lEOBzG+fPnMTk5KZg2BS4AEUSlUkkYCYQBqCw7nS6fmBFwHs3DKl+EvKx1EOgW6iL9drsdPp9PaGX0XACIcLMKH23hUyFQCVA46wQMrmkNcRwdHfVw2HXau4Z5uG4JNRG31h6Ghg60cLIKX209WpkOVuFqtTD7wQkAJLmD3sHm5iaWlpawvLyM/f19EWDpdBrxeFwErw60EzOncuQ8W4U/f2uslv9r2AeA7FXGPlwul+DnGie27nuuMypsAEIioJXMv4PBoBhNvzJljILGMAwpicaOsy4qgwQDAwOC4Tx79kw0/MDAAMbGxnDhwgUEAgE0m01sbW0JFkrAm3UueRzL/Pw8Ll68KCRpai6PxyNZbfqETlrTrH1JTJkuJ4VSsVjs4agCL9kKGh/jRHPz0Y2jEKIVqC1dCiM9kY1GAw8ePMDh4SHOnTuHcDgs6anDw8OoVCqYnZ1FNpuV6Ovk5CSSySQcDgfW1tbkqHMAPbiU3W4XdgY5vrlcDuFwGFNTU1IDmGnPGxsbQu2q1WqizakU6aJyYXNMNIRA4UuXjIvd6XQiFovh2rVreOuttzA9PY1wOCzjSA8mEAggHo9jdHQUiUQCnU73WHIu5GQyiUwmI7geGRnkJlP5snoZx3JyclIsW0IAug4HmQZ7e3tCsnc6nXJKCPFi4GUg2MoKoHVEhc2AsLZuuZG5+egZ8ZradaZ3QIyWwWjCOiwIZBjdYk2E17j3tPutrUIKo34Wohaa7OtpjAbdrEKPnyHURcggnU5jZWUFa2trAqcZRrei2/b2NkZHR8VrZCBL/3Dtse+6f1oY6/vrAKGGVnTATrv+OqmHnoe+D5W1hq8IvzGDc2hoCJOTk5KboGm2J7VX1l7g4qWbRK4oiwg7HA5ZzGQSEJs5OjpCNBrFxYsXkUqlYLPZRDhUKhXZ7MRzeFZRPB7HjRs3pJoPBQGpGoZhSKbK0dGR4IDEa7mY6f5y4ekNS5yNm5JBCVp0OjuLlrKuXMbxsHoDxLg5yZ1OB5VKBc+fP0en0z1uhke9sEg2I7Tnzp0Ty7ZQKGBsbAwzMzMYGRkRmKXZbEodWX1A4e7uLh49eoTV1VXk83kMDg4im81iamoKQPcgR7I3nj17BrfbLYpI/2gFArwkfAMvIQRuDC5m5snPzs7iypUruHHjhigWWqZciKyLy3OtuHGIIdOyJU2MNB56C7QCqTjp1pEaxI2k8TpmxenAh2maGB0dFYuRrrimJlKQacaCFkJUNBR8VOQa86Y1SqHP9zRrhlxql8slikbDVl6vF8PDw5LpSIOD65JrTgsgLRC1gAJ6i3pbBRr7dJr1a/1fGyzNZhOZTEYSGnhIK/cej8hJp9OSmcj1ZIUUqFSsWWF8Bv62PjP7ovn6+rPcwxoS0uucz0feLV/PZrNYW1vDyMgI5ubm4PF4MDMzI1UHKXDpHZ3UXlnakYsFgJCDh4aGelxrrWl1FfexsTEsLCxIpSl9wia5uFw0xOIuXryIN998UwIntDRoETDjiGmz3HzT09NSpez4+FhytRmMI7FaazedYULXjYKVE8UFTaGgI5fkiHKzUWgTV9YW0cDAADY2NpBOpwWLJJY3OTmJWq2GhYUFmGa3uhhxKcInU1NTPVxnp9MpJe1cLpcU0SkUCjAMQxa33W7H0NCQ4OCxWAxOpxPr6+sSaNOClHNOV5XjpbF89sFutwuc9N577+HixYsYGRmR00Ko9GgRA5AaC6SHsf4xr03GAdNzaekUi0U5mZWKf2xsrOecMr5Hl5n0Ic49FbGub0F8lxADrSyrkGQjRmiFpzRTQHs6mhFjxXs15Y/eBC1CuuJer1cyPaemphCLxcQ9ptDV1qEWSrrvVlaCptNZGQHc+9bXrAqH65qGDXHxnZ0dZLPZHiod+0lPM5fLIR6Pi9LSvGiuLStMYg3iaktdW7Pcizqmwr6zbCpLuhJS0nKA/SWkQ552Pp/H4uIiDg8PhT3FPcz1R8PotHaq0OVCdbvdEligJtfah3QQapV4PI6RkRGJ9hWLRTnWIp/PC6VJB2f8fj+uXLmCCxcuwOv1SiBB15/V5H1ySWlJ89hr1i54+vSpBGtYmFwvsk6nI2UitQtBy4zPQlxI12xg4gWPe+G4GEb39AkGOPiaw+HA5OSkVEfi+U6NRgP7+/vCTCiVSggGg0IIr1QqMjZMcKB3oYtX071OpVLY2NiQamiEWyqVCrLZrJwjd/78eRSLRTx//lzqXFAR6Y1KgUfLnYuW9LPJyUncvn0bt27dwtjYmKTjahyO88vgHd04wjVMhKAXow+j9Hg8wjrJ5/MwTRORSATT09MYGRkRL4sbj/01TVOoczpLLRKJ9ODTtVpNxo/31UE2fpeNm1zTtbgeKDBoxWrh3c915+e0daazMB0OB4LBICKRCObm5jAzMyMCVweuNR+e99VGkBV/ZdPCyAo5aKGjm3bdBwYGRGHSw6DCZ7Sf1rrOlGNchQkPOnjFfmn+LNedNVCr50NDfAx6kdJKqIzPUqvVsLS0hEePHqFSqWBwcBCpVEpgP32SCPnjZPEwlkXvmMZFtVoVaFAn55zUThW6zOkna4GagRNC9gJJ/X6/H/Pz8xgcHJTgRzabRS6Xw/b2tgQRWG6RIHUsFsPCwgIikQgajQa2trawvb0tmVcAsLe3J64GrZKrV6/i5s2baDabktHDWrasFUAaEYNfpAbxWnTbOZAsk8fNp/mVXADk/TKaTuHidrsxNjaGsbGxnnq1ptk9PLHdbgueNTw8jL29PXz66ad49913MTIygmfPnokw4CGIhGMCgQBGR0cxPj4uFsXExAQuX74sx0JfvXoVDocD9+7dkwBluVwWSgutp2g0irm5OampoNkitKIZuacrxs0UCoXwxhtvSM1bBg7K5TK2t7dlzEOhkChfWrrcJKwetra2hnv37sHn8+E73/kOAoFAz+ImVTCfzwtLg9AMsTUqUFo15HqSacIsStM0hQFCRa5ZH9ywOvhFZgYVB60o6zl1wMsqWZqvTCGjGQ8UEtb6AbSqeD3SriYnJ4W1wwCRvp41+1Nf+6SmrW8rpqsFtYYo6LLT5eYJ3zRSKCu0QCI8qcsH8Bl0f9k4Dwx86cBko9HoSfXX/dUBXwpcfdKMZieQCbS1tYXd3V04nU6k02kMDg4imUyKccfYEvvi9XoxMzODcDiMRCIhhbdqtRoePnzYk5WaTCbxd/7O3/lmQpcCh/n6dDG5AKltK5UKDMMQPu7W1pbgN9RqnU5HKDx0p2KxGKanpzE8PIzDw0Ps7u5iY2MDjx49wsHBAUZHR3vcFJ6g2263MT8/jzfeeAOVSgU2mw1jY2NClGcwj5Ois+UoCLlRmCZMYJyTRy4hAzM6UsoMOvaLk810aGbecLMahiGLMZ/PixVrGAZ2dnbw4MEDvPfeexgbGxO36/HjxwgEAkgkEsLb3NnZgWEYSCQSaDabuHPnDtbX1zE/P4/Z2VkMDQ1hdnYWg4ODEsCgO8Ui2Nwko6OjuH37NpLJJAqFgliGFHja3TNNU4T+W2+9hVu3bkkfWIlscXER6XQatVpNakgwm04X26FL/Pz5c3z88ccoFouYmZmR3HvitbS6PR4PLl26JApxYGBALCSdyt1qtUSBAJDas+wjNz+/x6IlWhjqaLU+UFVzcjWfm78JDVBoaNyfAlLXjKAFzYAaLThCHuSYs0ZwLBYTOiKFlK4fzetYrVUt6LQHogWqjv5bg0h8NnLpWTiKXpYOsHLMeZI2Yw08M88KHRDKIyyha7QQ9gNeJq2wpCjXp2bYUOhSGQwODkoSEIUolSA9CGZsMrN1a2sLV65cEQYJj2Sn0TcwMIDx8XGMj4/LeLTb3dNDnjx5gqWlJamWuLGxcZpYfXUasA506IUDoCfrLBqNykMUCoUezaKLcRcKBXGZRkdH0el08OjRI+RyOWSzWSwuLspGbLVaMpGkfx0eHso5Z0zeIJeS+CpLEZJkz6DXwcGBCFRCCM1mE/l8XjYc4QgtbLWbRToaD7bkWVvsJ6klVvyLgSMmBZTLZUxNTSGRSOCzzz7D5OQkUqkUtra2xEKoVqti4THqTm1KTdtoNLC4uIjd3V1EIhGMjY1hcHAQMzMzkv1ns9mkZKJOdmFJxbGxMVlYDBzQE9DFv5PJJOLxOPx+PwqFAur1OtLpND7++GMsLS1JOU6brVtfg+NAwUMmwt7eHp4/f456vY6RkRFMTk5iYGBAMhQpgJLJJAYHB2Ve6PaSVUNBSRaDaZpyGi9fJ9eVJSxl4b94RsYgyHRgHQrCT7wvi9rQUuN6ofWns5C4vrjRGYQli4aKQUfrO52OJAkx3ZnrUDMvKFBJQdT1IHQAlGNvpVVZcVG+p6E3CmlajeQFs1aKtvBN82UiDQBZY/Qs6BFSXnDMfD6fZLTqPhFjZREZXTyGgXz2WcM3hPZCoZAEq5nFx5KiXOMjIyOYnp5GPp9HJpMRqEdDHOwLn1dzs2lQ8X/gJZbPZI/T2istXT48OW0UplywLDVIwdZutwXb4OAyqNFutzE6OoorV64gHA4jnU5LcGl3dxc7OzsIhUL4/ve/j9nZWaldQIhidHRUgni0bsiUIK/3+fPnWF9fRzKZxMjICLa2tpBOpyVVlFYOB0undGpSOQdcU4BM0xSestvtxtzcnAQEKXRZaJqWAq0jblptydnt3SpTn3zyCe7du4e//Jf/MhKJBA4PD3Hp0iWsrKzg6Kh7HM/Y2BiSySRWV1exurraU96RIH8mk8He3p5Yu6T1UQjRKjo8PMTS0hIWFxeRz+clIDY+Po75+XmhqnFMNT1I17E4OjrCs2fPhPjORcdTInQNAVINiY/RtY/FYohEIigUCshkMggEAkgmk0gmk4LR0qWkxUxBo9PPSYlj+mY6ncbe3p4YCBSkDGZpjjE3GGEQrgeyL0g14gmzwEuLjfEAWrf0/iiEdECOLAwKP+4jZs75fD5MTk5KqjqfncKWfWPgmftNC1wNGWgGihWbpnDRcKGGkngGG1PHua55f1rXmrlD69UwuiUbR0dHUSwWRUlwrw0ODor7T2OM16Glzz7So2Z24+HhocRKNMxAA4w0THqctJIPDg7g9/slsDw3N4f9/X0JChMmYx+SyaRAJo1GA5lMBjs7Ozg6OsLMzAwWFhYky42etS5Z+ysJXWoW/UPtQrBaFwVmAIRakfBDq9XCuXPncOHCBbTbbSwvL8tZ8el0GtlsFslkEj/84Q8xOjoqgp41ac+dOyenfOqKQ9RA5AUeHx/jxo0bcLvdUhScbjYA4T1qLJZWWKFQENeBkAEXJDcPA0nDw8NwOBxCYueGYUEMHWjRFBYuVmJWY2NjcLvdePToEW7fvo3JyUkRPl6vF5ubm2i1WggEApienkY8Hsfdu3fx7NkzJJNJRCIRYQZQSJG+x8LnkUgEFy9eRDgcht1uRy6XwxdffNFTOCcajQoPmoknxMOYw+5ydY8hYu1bHp1kTZIAIDnqFAwHBwcSGyAuTOFZLBaFKkg+brValZx3ri9mLFEwkKjO+haasrSxsSG1GMgUYeM80opiQI7zQmFJq18LMwpZbnRNU9PUO3qEOvCjhRorqtEi1u43hb81E459pIdJK1wbDJr2pwOLbHTLNczGz2jslmR/Jh5R+DFNl9acriXM/TQwMCDCiNxp0v0ODw+RSCSk4BNlBL/HsaXg0sFSehn0pvg8AwPdE4OJM2tr++DgAJubm6jX6xgbG8PIyAhcLpeUoi0Wi/D7/ZiamkIgEJDrsi4JAOzu7uLhw4dYXFyUwC49MZfLhWg0KiUHOGentVOFrnWyHA6HbEBW3tfAPgDhvJJ8T5rPtWvXMD4+jgcPHmB9fR0HBwcAIEGwZDKJ9957D3a7XSCGjY0NHB4eSnGY1dVV1Ot1CQB1Oh3Z+M1mE6lUClevXkWtVsMvf/lLpNNpOUep2WzKkSftdltcRU4q3XkC54REdJ49BS41oy6ITotSnzVGL4HuF91bWgQOh0MggQcPHmBjYwM3btzA6Ogo1tfXZYwNo3s6Bk/luH37tghPumjECbkxfD6fRGrb7TZWVlaEZcANZuXoUpARl3W73XJaBKEhh8Mhldzs9m5NiFgsJpAIlU88HodhGBIA4UbiptER73q9jrm5OSn8TTgDgEAE+/v7cDgciMVikijDinU6JTydTkvgkWR1zjWfkzRAnq/Fcn70zgg7aR4tE0r0kTk6Mk/3n0FYvk8r2kot4+uMG2gmkI6hcNy49rR1rq1Bu93eQ4sjjQt4mX3GZ9EuuhYQZA7QYtTeFNlExWJRmAf0AHQ5Ux2YpNcSDAYFmjw+PpYKhTpYTRhFsyo0TMOEKD2GhB+IMfMkEBpLlUoFmUwGDx48kKO0rl69ivHxcSk0lM/nEQ6HkUqlZB/pPmlohMlh7XZbnovp5mQj0VL/xkKXeCwnmRNEwUK3j4OsMTMmLzSbTczMzGB0dFSoGkCXJN9utyU9MJlMYnd3V6ytTCaD/f19jI+PY319HY8ePZKgCGs5dDodhMNhOeTSMAx88MEHWF1dxebmpuStu1wuTExMIBKJSNIGo6RcbFzwPOaDGtNKuyEDgCmMxHRpudLlpJXLwAtpXrR4aaUwW++TTz7BxsYGLl++jMnJSSkaXi6Xkc/nUSgUkM1mEQ6HMTY2hnPnzqHRaODJkyfw+/2y4Gg50AIcHx9HJpMRr4GFUsgNZt47a9tOTk5ibm5OqH5M3CiXyzg4OJD7Ejq6cOECgsEgcrmcCBcWWmciA5+dgjmXyyGTyaBcLsPtduPChQtwOp3Y3d1FvV6XDUCLnXgt8eBisYj5+XkpKE3FXSwWBfYhk0FDCQ6HQ+afgpibluuc/GsqB8ILtN6oLNg4LlTODJqS23lwcCAbWOOTWghzL2nBTaHMYC8hiH6UPCttTXPErewAjfNq2IgWNnF9KjJmlTIgTvycyoWeLj1cjYnb7XaxOrUFzmB6Pp+Xe/O7Oo5C+OD4+FiMJb5GBan7SjyYda3T6TTW1tYkSYMc2k6ng5GREQSDQVy6dEmgjk6ne5I0+0irnzgxrf1MJoO7d+8imUxiamoK4XBYKGcul0tS/b+x0CWGQmuHAlfTUo6OjsQ0JzeU+fPDw8MYGRlBOp0Wq4ulDLPZLCqVCt566y2Mjo7i6Kh7zAn5h3RreGwMNw41LAunU6ttbm5KZhu1EcutxeNx5HI5wTDJJuBC4KKlZVapVASv5oLhBmZgjDQxa1ooMT5NM6NSYtaKLoU5OjoKwzBE0UxNTWF2dhaZTAb1eh1Pnz6VAMzTp08xNDSEK1euCLd3a2tL5onVtHjA48zMjODgPNGD9L7p6Wmhx0xNTeGNN97AzMwMOp0OVlZWeg7CJLtgfX1drHan04mRkREJ9DGazjlgxlwgEJAaHA6HA1tbWygUChgZGcHU1BRM8+V5avF4XBgKHo9HzjrzeDyikMnLJquDwpql9zi2AHowxp2dHRweHkqQSvM6admSFUCqJIMx2qXlxqWAJjuHCpiWDuu70mAh5GZNjCBswbgIa5DQPaaFSAuWmKaGQuiC06vSwksnGOimDSagt4wl700WEueVcJH2cHWMh1RHzfihMUavj57bzs4OqtUqgsGgQGesccE6DLw2+66TjbjvaBQwdkKBvb+/j62tLWEucf9w7UYiEaRSKVHePPSAAp2Fvhh7GBoaEhyYgX8ac5cvX8bBwYEwX76x0CWOxoXCh+R7HAw+BANbjBbztF2WciR3lzhvuVzG+Pg4zp07B4/HA9Ps1qldW1vDxsaG4IKmacoJFclkEtFoVNypfD6P/f19DAwM4NKlS6hUKnj8+LGA4HTJlpeXhWRPSg4tF+3ysc4rz9DSG0UvTp1QwTHh+FitB/7NjUPBzDY4OCjW4t7eHkZGRpBIJHB83D3C+/Hjx7h//77k5G9tbcHv9+PcuXNIpVKifcnQIKTidrsxPj4urjqDPFSeQ0NDojRmZmYQCoVQKpWws7ODzc1NsXyodMmcYPU5PR4MQHAjmqYpWN3du3exvb3dw3MeGRmRSmq5XA6tVkvSKUlKJ+Gc+Gen08HExITwkln+0GazCVbH7EMaAhRKPD+L88Z5J3RwfHwsdQN4lhq9F1qlmUwGW1tbcnQSj2diZhuhDApZeorEY0kx5P9cF1w7um8s7s+ayVrwa06vpotRGOk9yjgMrU8dfNL3598U0MSUWVCJ1n+/oCPnmeOkS3Tq+9MqpeFCY4n95+Gp5KFT4RDq41hr2IRwGLFZ7mPt/RD+YEDv2bNnSCQS4iFzndBI4LjSQKOXMzo6iq2tLRHgVOyEYohZM6nppPZamC41B//WsAJBbLoitFBY9pAFscnZ5EarVqsIBAJwOBzY3NxEJBLBwcEBlpeXsba2Jpqc2CJxQFKLiLEwTdIwDJRKJayvr4sLSQGby+WEikQMltqam4SCg9HZ/f19+axhGJJlpi0NLnAdZOS49aOb0ZpiWi7vHQqFMDQ0hOXlZRSLRdTrdQSDQUmo+MEPfoBsNovd3V1xPQkNMO3W5XIJBk43k4ErFpHe3t5GJpMBAIyPj0tFfwCSTKKxTWaQ8ZoOhwNTU1OIRqOC729ubmJlZUWOQ5qfn0c8HpdiMul0Gqurq+KS0v2PRCKo1+vI5/OoVquYmZnB4Ivj1Y+Oukdu1+t1DA0NweFwSOnLsbEx+Hw+VCqVniPYKShoeVLw0EInDGCz2SQQ5ff7ZQORXudwOKQeA+e6Vqvh7t27cj+PxyMRa50cQMFFj4mWMNkHwWBQMFedNcZ9BUCy8KgkCP0QOqIHBbxkdRALZZyA61jjo7yHxomtrAZtNNDSpNfH+decZHKZKYi1QcG+aqtY7+FEIgG32y2F6nUtbdaUfvDgAZrNJuLxOObn54UdRFye0AuD46SaUUZRUVgDWyyWpBkXZKpQIe7s7ODOnTvwer2YnZ2VeEoymRT6Ki1kyhMmIq2uruJv/I2/8c2ErsZ+tBtCAaMTCWjhEgejSwQAPp9PoAFSOCh8hoaGkEqlYJqmYLHlcllqL5ASxqhpsViU/tFiczqdUgyc+J81s4YbhenJdBusn6VFwKpXxP6omTWHkItfL269wHlNsjpItUokEmLVUItGo1EB/JlSTRrKm2++iefPn+PnP/+5jCldNL/fj3g8Lgple3sbhmEI5nxwcIDFxUXBmd1ut1ixxOOePn0qSSW0npnoQgyVRwvNz8+L0Ltz5w4++OADrK+vwzTNrxT+oGVBC3RsbAznz5+HYXQr1vHaU1NTcLvdkolXLpdhmqYEPDKZDAYHBzE7OysBxFqtJgKA7jDxRnplhUJB+OPMcNRjRXyWGDuxei3gCIM5nU6pI0JslhucApSu9sHBATY2NpDJZHBwcCCFUWiVcb3RuuY6oBL3+/1S15dFYYiDcu8R6iJPlkKP648Wq16f1j2subn6NfaNUKGGQshb1XEOYvb69G4GXtPpNEqlEhwOB1KpFObn5xGNRiUWQzlBrwLoKk8m3RDqYbCTVigTjIij06CjB0Drme+zr3yPRpimp3EOSqUSnjx5gnv37gnf+OLFi/B4PJiampLAOT1FoBvwXVxcxC9/+UusrKycJlZfXfCGWoMDz4klVkQ+JzNGtJaltcAFQpPfNE0BsFlZaWVlBevr6+h0OrLpWROVVcEouIn51Ot17O/vC/bEQeVCcDqdEplMpVKC8RIQ58bQHEfCERxs4pccXI3X8j5WoasFrr7W3t6eBLJoUVJ4j46O4vj4WIrWEHLgpjx//jwePHggtLNGoyG4KxfkyMgI3G43MpkM0um0WFz5fB4Oh0OOy6FlDEDoegyo0a2MxWISYAoGg1LdipjexsYGfv7zn2NxcVHWxtDQkHAa6Ykw8nz58mUMDQ2h1WrJM+7v70vNBloshEVID0yn03J/Wl5MxtF1ZLkGiCfqOrSZTAa1Wg3xeFwORWQqMT9HrrJmOnC+x8fHMTw8/BVqGDmetKY47/l8HvV6HeFwWDLKGDhmcLJUKuHg4EAi736/X9aD1+sVZUELE+hN1aUw1cE5vsY1aeWY830KN+2Z6Wvq4KOGJmh86MpqHCev1yuFy4Gu57S0tIS7d++K5zE+Pi5WLr1jKmTykOnOj42N4Z133kG73Rberc1mk8zMxcVF8drC4TDm5ubEs9OsEw2BaeNRB+k4z/SyMpkMVldXJW380aNH8Pl8SKVSPZAEA8a1Wg3r6+t4/PgxlpeXkc1mfzWhy0nRAk1PHk19Ll4udA4eo9BMt2UZwGazieXlZXFrO52OBMcY6GAefa1WExhD83652DWWRFwoGAwimUxidHRUsmnIvaPVyQEnPmmN9rIKFzcpcSpOJu+trQo2PfntdrfmQi6XE01PV4ouGfm6+XxeCgRp3Hh8fBypVArr6+sSye50OhKw9Hg8mJ2dxfz8PIaHh/H8+XNsbGz0UN7S6TQSiQSi0agksXDDaIK6aZooFosiODXLg4ru6dOnQiFrt1+e1EALhFzq8fFxnD9/HpFIBOVyWWhH2WxWkl0YcGJ24/DwsGB6gUBAAoA2mw2hUEjcX256CgSd2USFmU6n5TgkcoABiCLX1EHGFZhqGolE5F4U8LrQEwODtP7y+TxyuRwKhQJSqRTm5uYEM6fAJQtjcHBQrsH9QmuWgTTDeMmRJluAgo9rixY5Bay2YDX0wPnT3piGKjT7wUoV1RxgegT0ZkgppDVO95/JMoQn2J/NzU1cvXpVBB+DUoQlg8EgDMOQdGLDMMSbbTQaWF5exieffIJHjx4Jnk+oinQ3fp7GDT0axoeI8euTgbkGmNxDiqDd3i01+vz5c1mb+gQPMh7W19extrYm++YbC11NotaZPFpAaaoMBQj/16Y+oQduMlqomg1Azl82m0U6nRbXj2wHRiHJAWTgi2l+ly5dwqVLl2STcGETwM/lcj1pekNDQwAg1rfO5NGuYi6Xk6ik5j/yN91ZrXS0omq321hfX8fx8bEEtjQebBiGnKzMcSTDgQLP4/FgfHwcKysrQrzngrLbu4VoQqEQxsfHcenSJZw7dw537tzB/fv3BQaipdBsNrG2tiYQDy0PUmXo3vPZibuPj4/jwoULItQ0R5LHoa+vr8s4sSQhYYyDgwPJQpyYmMDExASOjo6kOA+hl729PdRqNeFCcsNqvI6bmVlGZBTYbDahqnHjEe8bGBiQbEBakwyy6NRi7dkQ1qKgYUAsl8vh8PAQY2NjsNvtePjwIfb29gSjJ5OC64jFu7e2tmCapkBdTFihUKCxwiAuz/cjc0Bn42mYi3uFQpTYP5v+Wwtf7ZlaLV4KIS0gGSNgFTFCPQwqktcbjUYxMzMjSSoMcHKuOS67u7u4c+cOMpmMHHczNjaGSCTSk+TQaDSQTqdx9+5d3L17V479opIkk4bQncvlEuONljmVi91ulyAln53jzn0dDAalFjDQTZDodDqYm5vD9PS0eKD03nd2dlAoFF6ZGPFKoaupH9rtplBiBzU9hG4Jy6rRImUEkgubkWIKXZ19xGwhRpFp0bnd3cMbdbYOMbD5+Xm8//77iMViyGazEsRgNlqhUJBIqN1ul6PAOUGZTEbcKS4+Bl0YtCGeqzEtPosOJvB9Lux2uy3QAs8D024ghR+PMCF1ptls9ggdHuHDBctkBOJLJO5HIhFxo1utFr788kvZIIQHeNTS4eEhZmZmxIvY2dmRQB7vW6vVkM1msb29jUajgcnJSTm+XQdW2+02IpGIZKyFQiEsLy8L9SqbzeL+/fuIx+OYm5tDp9OReYnFYhgZGZH6EvPz8xKNpoLiWJdKJRSLRWHMkNrDdckDN3k6AQWEFsRU2rTcaAExOMbgIS3ukZERmKaJnZ0d3Lt3Dw6HAxcuXOjJyJydnUUymUQoFILP50OhUJAsx3A4jMuXL2NmZqaHJ64r3xGC47qhQiOURkVD/jKNHN302tTMBM1Y0AaBjlfwdW0xa8HM8WeWHz1QKhAyfY6PjyWoSp73xsZGD3vi+PhY3PK7d+9iZWVFjnm6evUqLl++LAKTySpra2tYXFzsibdQDvFA1kajgVAoBKfTKYVvaDjw/hSuNNZ0jMrhcEjAtlgsijd9dHSElZUVEdRDQ0NC1aNXR/qhHuuvLXRJDj5JYwIQOhEnj5qDgpHut3bLqcEJZpMZwPc4CPy7WCwKmXlxcRGlUglzc3NS/HpgoFvDkoVrCMCT80gaVTweF84dKzfRCmZ2lMap2GiN0VUEIBHZo6OjniLoHDcuYC6I7e1twap10IPjEw6HcePGDbHANN4EdIt4e71ezM/Py/PRLbfb7Uin02JN+f1+8TRYHGhjYwP5fB75fF6UqE5AsNvtkh3GDcEFyvml4Obc6jO8pqamcP78+R7se3NzE0AXvigUClhcXESr1RJrOZvNot1uY2JiAn6/H3t7e8hkMpiZmZGgiabXEccl15vWuIaeuMmj0Sji8bhwhonFaauNQRoKNgo3cj5zuRwODg6QSqVkHPb29jA+Po65uTlEo1GZ54WFBTESWP+BNCjDMMToYLCH48yi+5wfTWdst9uiFILBoHDONRxjjc7roLAWJty7mq2gFRWfQ69b7m9tSbNkJ7mo7NPU1BQGBgZ6TrCORCK4dOmSKOW9vT3xVmi9ZrNZSaLSLBmW8WTfmKDBE0XoTXN9EKYol8sYGhqC0+kURb67uytzTmGtkzgIB+hnHBwchN/vl7gEy2fu7OxIYDSVSokiIgOJiRuntVdiuhrzsVKgKFw4UJrpQGFIQaQB/Gq1KhQbYlK67CJxt06nm+abTCYRDofltIPr16/jxo0baLVaWF5eRiwWk8DE+vo69vb2eoQjU2hZ9o3ZJZwA0zQRi8UkQEWrVS8+upQ6rVRrTz4jF6oONCwtLWFrawvf//73hZRPBURrxe124/bt22g2m3C5XOIeMhj2+eefIxgM4vr161hbW8Pq6ioMwxCLnlY4cehGo4Hh4WFcvXpValGsr6/3EO05PizJSJI/uYr0WpgCarfbhQNMATE2NoY33nhD0iCPj1/WcXA4HOL+M/+dKcyLi4uw2+04f/48XC4X1tbWkE6nce7cOSl0RJgCQI/l7vV6BZoi/ML55/l64+PjUiSexHZieJwf0sMYmCVrhYZDu90WSt7u7i42NzcRCoVw7tw5OJ1ObG9vY319XVgkN27cEAu60+lIbWfixYQSyE6hACb2TW42sWXOiRYwhICIczNp4aRaD5qhYBWq/WiNms2jufmkZZFl4PF4MDY2JqffHh0dYWNjQ46RHxkZkTPwrl69ik6ng6dPn0oheSpMnSFKA257extra2tyEgwxWcN4eYQPjR7the/t7aFQKEhsgIeMut3unoJXLpdLEquIoVtLS9I7YzYnaYUDAwPyeRorgUBADn/levrGQpcuDweegkhfVEc0OfjU8tYIqDX4RA1KvJeWrQ6GkH7CxZ1IJCRNdnl5WUjTu7u7WFtbE63GCSL+G4vFhKbCw+loxft8PkSjUZRKJek/+8b7cxMxEUNTd3SjlU/8r1Kp4OOPP8bR0ZEkdWiKDhc+8W5ueo41qWGff/455ufncfnyZbz33nsSICJEQ+uOjBKW5ZuZmRFs1OfzYWlpSZIHaN0z84xuJWEYPkOtVhMXi+4yD4KcnJwU6KBWq/XUQ+D4sJ7t9evX4XQ6sbi4iE6ng2vXrsHj8WBxcRFbW1uYmZlBIpGQlGaOZywWk1Odj46OJB2VRXgIczCJwOv1SkAvHA7LYahU7G63W4JZxIAPDg56glQulwsjIyMol8tYWlrCnTt30Gg08Df/5t+EaZq4f/8+/vk//+dwuVx48803MTs7KwXbaUU7nU7hFXODM/GE9V65rzwej/BOd3Z2sLq6iu3tbWxsbMDtdmN2dhbDw8PiVdHC08FqzUDRUXv+zbXNcaLA1ZQ3HYBjhqNmKG1tbcFms4lyJMTDEp8PHjzA0dERZmdncfv2bczPzyORSODWrVvCCw+FQgAgXGRd6J0KdH19HZlMpqfQPPcM8DI5ix4Y8fp0Oo3p6Wkx3Ih78/oMqPJsM63gtOzSdRxoPASDQalZPTk5KdX7KKwTiYTEHr6x0KXpbeXxaWFD6EAD0hS4OnGAwkZngFmzajh4ACQVmJw6FtQIBAJ4/vy5FCsJhUKCvTDAwEwRunOJREKIzIFAQASyXpTkGVarVVEe2opltLxWq6FQKPTg3VwAxLt1BPrZs2d4/vy5CBSdkmkNwHHjabCfG6PZbAqO+c477+Dzzz+XoAzHq9lsCq4bCoUE9Oc8DAwMSFT4+PhYEhCsVhA3rt3+8mBSDQ1xwR0cHODx48fizmloicKNRawZfFhZWUGz2RTK4KNHj7C8vIyxsTGMj4/3VDejJcrkB3oyPBevUqmIMGNxIp4Nd3R0JNYxFQzdUm4SrjtuOJ/PJ54FFf1HH30kVt61a9cQjUbx+eef4w//8A/Rbrfxl/7SX8Lt27eRSCRwdNQtKQl0g7TJZFLSf1lp6/DwUKxAehRA18ApFou4e/cufvazn2FpaUkSZQAIzkjP4ty5cxJwBSAZlProLE3zoiClq6/XLu/PPc/MOR74yTFaW1uTZ5ienpZMPB5AQI+ODCMaEwsLC0K34jpvtVpCn6N7z7XW6XSQTqeRTqeRSqUkIE4FwfnUSVqdTreq3sbGhpxeA3QThMLhsBgLgy/OJJybm5PPcA70/Qnp0Cvm+KdSKQkQ60A9z4GknPzGQlfTRHTE3iqEmX2mA21c1PwshYMWvrRmNAtCk5ppXXHxhEIhOR2A/FlGGG22bo73xMSEuNd+vx/JZBIzMzPielOQaAXC34xwM/DHQBr7zomuVqtiUWo3XFvX7Pvm5iYmJydx69YtKeytJ1q7eLRaOOn8YZCxWq0K0+G73/0uHj9+LBFzzcnU1BseSUJGQCgUkpKQ6XQay8vLYulSuHLDklIVCoWk2j6TIx4+fChlJw3DkLJ6HGen8+WpDYlEAoZhYHt7G0dHR5iamsLIyAieP3+O1dVVxGIxjI+Pi/Lh/DDg5XA4xOLM5/NSzpIke86XaZqSgklrilloVKRcAxo/tNvtMjcUKsfHx7h37x5KpRIuX76Mq1evIpFIoN1uS5/fe+89vPXWW/B4PEJnYoSbfPByuYzV1VXJaGImFiv00drLZrN4+PAhPvjgA1FMhOAoSHd2dnD//n18+eWX+K3f+i3cvn0bTqcTm5ubyGQycjILjRltDdKAajQaMh5c01TymqtKF9zn82FjYwOLi4vY2NhANBqVVHxaoNw/DEIykHn//n1J/pmZmRHL3jC6yTHFYrEnmUlTrZhYQeiMckUrD/15GiaZTEYgBoejWxHv/PnzEifxer0YHx9HLBaT2ivEobl/iPmyep7dbheBS0VECinhUA11/EqUMVJGrHxICk2dkQWgB+cAXlrKGsTWdQwYwCKvTgtfDjCLwjCaT81OF55uv2EYGBkZQSgUkgIr4XBYXjs8PBShysVGC4/9JQaki7Br6gyfj0VjaNVzbDQp3ePxiNXM4234Pu+nx44CWHMKdZX+ZDKJ7e1twcoXFhZw69Yt/Mt/+S8FwqGgdLvdqFQqePDgAUqlEsbHx9FqtRAOhxGNRnH+/HkEg0EkEgk5gXhnZwdPnjyRMaawjUQiGB0dlUBhOBzG8+fP0W63ZeExsMYAGAMqPAreZutyhFmUJplMYnNzE4uLiwiFQlhYWJB5YYH4SCQim+3g4ADb29sAgFQqJUEvutlOp1MgkJGREXGF6W4zDZrrhOPEn8EXR5pXKhWhKJZKJbz99tsYGRkRNonN1s2mfPvtt+WQT67fSqUiXgQTGz744AP87Gc/g8/nw+/93u9JII9pzqurq3jy5Imc10XIiF4cBZqmax4ddQvHV6tVmKaJ7373u5iensbdu3fxwQcfIBKJYGJiQmAfrgtSpOr1ujCLSInkYQS0/KLRqBSFbzab2NvbQz6fx/T0NG7duoWrV6+Ka015EAqFJGjFe6XTady7d09O2h0fHxdvg3JBe8OUGZ1ORzw7Bnpp3Ok4iJVbfHx8LIknpFsODw/LGgUgfGh6vEw5JhxEyMbn8yEej8tJLLFYTGq1cB9TWWnjzRqs/NpCV0+2DhZxIVBQauuUnaEQ0dYvH8xqfhMD0R3Wg8Rr8t5ae/OHGVwUFowkh0KhHugBeBlI4cLjs9GdJfWEQT5mCnHyqM1oeWr8mgup3W6LZcm6pBxPHcyw/k/NqtOPnU4nzp8/j9XVVWQyGYyPjwMA5ubmcOfOHWSzWdhsNomuc9xpffC+wWBQAkNcuOTanj9/Hrdu3cKHH36IbDYr+BuVVTweh81mw87OjpzmTIvJNE0JUNJNzufzcm/ivW63WyqjPXr0CC6XS3i8OnhIUjuVMK2hSCQC0zQFBwQgfObSi5OUdRnEvb09eL1e4XFyjh2O7inEe3t7Yh2SJcAymcz1pwvNI88BYGJiQgJgNpsNhUIB6+vryGaz+Na3voWBgQGsrq6iUqngr//1v45z584hFouh3W5LLOLu3bt4/PgxNjc35VQFawFszaTRzCCgm9b8h3/4hwgEAvjWt76Fv/W3/hb+8T/+x7h37x6Wl5eRSCRw7tw5Eb6EtRg7sdvtUrP6+PgYCwsL4h1x3Xg8Hqn98Pbbb8v19MGgXPuErpLJpHiahFvu3LkjHgmz1kzTRCKRQCqVktNI6DXSWyyXy6JMCSFxbXCfUChTWBKvJ91Oe+LcX1wDnU43k5GsGQbEWCeXuD8tW8Y7CoWC0OWY+myFGr+x0KVW0ReyWroaE9K4Lq02NmJ9dO+kA0prUHPoIEA/eIKNr1EocsMNDHTPQeJnaDlrpcB+agyH/OJoNCoa2263i0VF/JXuJwusaEyWVoVOYNBUM01G18qHz6rz6Nl/u92O+fl5fPjhhxKlLxQKGB4expUrV/Dzn/9cMGTCMRSozWYT29vbsnnX19fl5GUekeR2u3H9+nXBajudLgGefFiyTZiyzVMAOp2OeCl03/b391GtVkWYcRxtNpvU2Hj8+DHa7TYuXryIRCIBm80mSQq6OD5hJG5E1mUAINQp1uIIh8OSyMAkG9KxuEb12qIBwEAR54f0OFZU49rS60YHe2u1Gv7kT/4EH330EW7evCkCgScTcLPSsiuXy7h//z4+/vhjZLNZCYBZaYpsXKPEyYGXnNvV1VX85Cc/gdfrxbVr1/B3/+7fxT/6R/8Id+/exeLiokBbly5dQiqVkiQjju/+/j4KhYLwWsn+ACB1LwYGBjAzMyPMH7IQKpUKJicnEQ6HJe5DhkY4HJaz9ZhW+/z5c+G38jCBSCSCc+fO4fj4WBg0THhgbIHrmiwBHu3E+i0a9vT5fFK9jgYTi6eTnkoPyuFwSJKUw+GQMpBkktCTIfeYdMJ0Oo2nT59ifX0dY2NjuHLlCkKh0CtxXN1OFbp8GL3ItIDQja9pXi4XsmYw6CQLHVSjxcjFpzcIBwZ4KYQ0/5CLkZuUmVp0Q/Xk0IoktMEf9k+zCMhJJTXJqkQIm/CHVhnxJFqr1rHic2tFxtd1gkWn0xECdyqVwvj4uEw+XdAbN25gY2NDjm/XkM/h4aEUG2FlLQYIXC6XYImdTqen/oHT6cT+/r64zo1GAx999JFEvdlXBr1oNWxubqJUKkmQaHd3V+Z/dHQUgUAAjx49QrlcluOXAAhcw03FTB8S7RnVL5VKcmgjXVjSwzgeLA1JiIaNY+rxeETx02JlEJCc4y+//BLRaBSxWExOpaUVw4g2558Y67e//W38lb/yV6TGAi21SqUi+OfR0RHcbrcE+2jBa0+LxgENHQprHb1nJN4wDDx9+hQ//vGP4XA4cO3aNfz+7/8+TNPEp59+Kscg7ezs4Pz586LkCP+0221Eo1GJuj958gRPnz7FwMAA3nnnHSmQxPPqGo0GlpaW8PHHH6NUKuH999/HlStXZHx5ugNP99bQX6VSQTabxd7eHv7/7b1ZcOTXdd//7W7sSzfQ3dh3DGYlhzPkcBMXk5JIirJs2Y63SqxYFduppJyXPOQlSaUqj3nKY1QVr5XYieQltkJJtBaLFCVRIjkcDmffMNh3dANo7Et3/x+Qz8HpywaG/iuVJ96qqZkBun/Lveee8z3fs9xcLqfTp0+rvr5eQ0NDqqurs59jOOlN6/ctsQrS8siz5vec89fa2mq5u2NjY3Y0WFVVlZ5++mnL8vGZI9Fo1GIOeIRUaVJJd//+fV2+fFnXr1/X7OysLly4YAfkgtIfRC1IH0Pp+oXG/Q/RJylKoDiv5BAYP3mgGJQsaMa7Uj6QhNCjUPjbWzm/uUC93kiAVqQDOoNgiueqI5GIoV0aXqBQfS4y14IXAwmRmoWbQ4WKfxbvfjA/PLd/l2KxaIqyublZJ06ckCRLZVteXlY6ndbJkye1urqq2dlZc6NAeCsrK4ZYGhoalE6n1d3dba4awSHcrGg0am0k4/G40um0MpmMBc0aGhqsExdIEBc+k8kokUhYVSBZHPTCuHPnjiYmJtTa2qr+/n5DV/Dzvb29xuOSD4lMoIRbWlosQIcxArHU1NRYOhyBPE99EQMgj5QGPdFo1FpRSrL8Uzg8jB/pQBixtbU1NTc368tf/rJOnjypqqoqjY2NKZvNanp62k6aPX36tJ5//nkLDD7xxBP68MMPdePGjZJ9BrXgqQSUsKfXvLe0u7urGzdu6G//9m+VSCR0+vRpfelLX9Le3p4uXrxo5bOZTEaTk5O6cOGCTp06ZS1RCZzeuXNHH3zwgcbGxiyTh7JauGz6Hly6dEn5fF6dnZ3q6+tTU1OT0Y2JREJdXV0WHKOzG6W9mUxGMzMz6ujoUE9Pj1VSdnd3m4e4urpqp0pg9KCyyGYh08RXwKZSKaOFkP3h4WG9++67mpubUyKR0JkzZ+x6HvB5JX3y5EmjC3Z39zuejY6O6tKlS7p06ZJmZmasHJxr+eC/z+8vNx7YT9cjWB6QTR3yu2QG+Jv64gr/f9x0T6CHSdsgENyL8Fn85HnUS0QSBVdRUVHyTPDUvrkx1+BeFFxQ0y/pI6iDvynRpGIGa+lPCQjfD0Xr3VWf0ZDP503hgyofe+wxLSwsmCuFa51MJnXixAml02ndvn3bEBTPiGuKYIyMjJgnwPvSlayxsdHew1caxuNxO5LFN+KB56Zfw8DAgNE8cKwtLS2am5vT+Pi4dd5qbm62CH0sFjOukOKA+vp6OzSTJuNEkwl4tbe3W8PzyspK6+5E8j0NdvB+cPMJDvp4AWXLUDn+fDoqwJBjT62cP39elZWVmpqa0rvvvqt79+5ZHjHfeeONNzQzM6Nf+7VfU2Njo86dO6df+IVf0PT0tDWDIWvA7ymfacOoqqqy+Ue+8/m8bt68qddee03pdFrnz5/Xb/3Wb2ljY0PXr183L+fOnTvWiP1Tn/qUdY27e/eu3n33XevyJ8mKFjD8CwsLunfvnnHVsVjMDn6lO1tNTY0dPFBTU6Pm5mbLVabxPGtCXwWQJsUevA9pb83NzUbZxONxDQwMWIcyHyOBf21ra1NDQ4PFXDwd5lP0CIjzjsSaoNTCLCqvUJkj6FdPs4Lujxofu4k5N2F4fos/PiPAozkfAJAO0CiuI+6YjwCiLClO8KlqfoCsfUALl9wLreeeWTB4Wf98TCwNM1gwn6Xgg1/cE6sOVYFrXE7pMpcgVluMioOjpUFSoN+Kiv2TCkDOBJ/glMlJHhoa0q1bt3T79u2Szm8oDkqdEXYEOpfLKZvN2qbxXfzhPVHCbDA8ivX1dRUK+8UOyWRSExMTVszAGkxNTVmhQnt7uwqFggUjOBON4BhHJLFJs9ms8XCcF8dR5XhCMzMzJd386WaGgUIRwNUBFOjLkE6nzZ32kXKatbAffHEP+aY/+clP9PWvf13j4+Mf2cy4p3/xF3+hfD6vX/7lX1YikdBLL72ktbU1/fEf/7EZT9xT7zH6yDhIjyAXypQ1oOn2r/3ar+mJJ57Q2tqa/uiP/kiTk5OG5FZXV/WjH/1I09PTeuKJJ1RdXa0bN27Y8eK46eQ4e8VDUQzZQF5hAabIhW1ra7PANEVPdCOTZAU00gFoQTfEYjHLKMH4RaNRU+J9fX0lmUDIOGvGGrDvfHzExw+g09iH3Ic1J4DHKSuDg4OW5kYHPJ8YwN5FXg4bDyyO4GHD4bMWuCGIDUWKIvNC7BU4CDS8vqcoUHKen+MzoDePvj0NgCIMn89f2ydZk87CNevr6y344KPK3Cs0LvCtLAiC6S2l/57nrbkOyo3WeERGyWuGM9za2lJ9fb1GRkaUz+ctRzYWi+npp59WY2OjPvzwQ62vr5tHAaICIYVuEcJEYMVnBWAAJdlBhCDVaDSqZ555RseOHdP09HRJYLOpqcmaBaE06MUQiUSMf+O5SA3EEKytrSkejysWixnN4U9ipUrQB24wvGxsIswtLS0WRcewsM6e40MufYEMcj0xMSFJOnbsmLa2tnTp0iV99atf1cjIiMkBsoKBr6jYP+Tza1/7mgqFgn79139dDQ0NeuWVVyTtp5ZNTk4aovcUFOmHKFq8J5Qge4AmQ1NTU3r77bf16quv6sUXX1QkEtFf//VfW3kulA1nhzU1NVlxEQr32LFjduAoAbJUKqWhoSGrUqMpUXt7u6WmEaBDARJkxeCvra1pfn7e0joxyPPz87p69apWVlaMiiJNy1OXPgMIpetpTP4NCAIBNzY2GvWGMo1EIubNEcBNJpOWpgadhGLnuB7ad0L5kX7H3iW75qjxwDJgP7xy9OkRHuH6ggZJJZaIa5SrlvHKy1MJKEKvoPz3eRau6z/vUSNKg8n278jz4payYBUVFSXn2WM0WNRQYWJhOSKcxG7cwerq6o9w1zw/i7a1tWWuPn0F+Bw0A5F5Ggcx7/fv31csFlNra6u6uroMvSJI3tAR6POI3XsK0kFhASXGbHiP5urr6/X000/r7Nmz1he1vr7eXEgQDKW4PT09Rpt0dnbaRuVZKMbZ29s//w4kQRN4jvWGL4bDZf7z+bzNG3w4yp7jcvgMwVMfK0B+CCjije3u7urNN9/UO++8o1dffVXd3d368MMP9bd/+7eamJgoQYOSbJ15lmJx//y/b3/72zp37pwef/xxNTU16Rd+4Rf0+OOPa3Fx0XoHUICDEaGQYGdnx06sBvmdOXNGZ86c0alTp0yR8bvq6mq99NJLOnbsmC5evKgrV67o1q1bdiYdtAE514VCQQMDA3ryySfV09NjShHEiqfQ1dWl1dVVDQ4Oqru724wXngeyJcnQ+OLiom7fvq2bN28qlUrpySefVF9fn9E1Y2NjunHjhnZ39w+nTaVS6ujo0MMPP6wzZ84onU7bHiAP21OX3BNKkrWl8AY59FlSrGsksl/gwMGTa2tr1jgJD4GMnq6uLvMcSCmE9+cZHpTJ8MBAWpi1UA714lJ7y4Di4uV9ipZXWgi5D2ShxFE4IFcUKRvMP4vnMJlUnpnJDd0MLxSeO+bfuKZwjd4IsWge1fA3jUroR4EgstHZzB5FoXC///3vK5/Pa2hoqKQ+nrkl6FhfX2/pLNJ+U+6bN28aL0WCO2fMcXSMR/seUcExF4tFy33088EaSzI0WlVVpXPnzunMmTN2/A7Kk+fmFIrl5WVrPrKwsGBGg2IP5IP7z83NqaGhQcXiQeMXuF/Wjc/lcrkSrrOiosK6cNGGEI8FOUAuPWUQiUQsvxQEgxH4m7/5G/31X/+1PvvZz+rMmTO6cuWK/uZv/kb37t0r6esQxhuY262tLbW0tOjChQvq7Ow0480zNjY2WpEIcopsZjIZTU9PWz4pwcjHH39cZ8+etTxcvwe2trYsIBqLxfTiiy/qxRdf1P3793X9+nVrMESqVqGwn8d94cIFnTlzxk5EoItdc3OzUTNkO+DuI8ekV3qvan19XZlMRhMTE6Z0WSt/7LrPHeY7ZBN4SoVcZ6oo+Tdpor29vSUcM53p6IpHYNKDPTzx1tZWLSwsWPoYdJjXH1AvFRUVlgXh5Z2S4KPGA4sjfJ6jv3jIT/rvsACkZ6EsifqidH0+r0+fgu/l/2wIj0iYMCbQc2C4j3wHdOsRNO+DQuF+cMh8hlZ7LFyYP+uNCQp0Z2fnI4qAf5M7yEnFvEMkEtHf/d3f6fXXX9ev//qvl3Qy84YPLhbll0gktL6+bq4OwQPoB+mgjwXPi0KF+2aeuQ/Wn3Qq3ETWGqt++vRpO3qaI3/q6+tNQFdWVtTd3W0lxn19fVZJRV9k0AHPBMIlwIaXsbe3Z+dTxWIxK4tdWlqyY1P29g7KalFm7e3tZjQxIKQioVDhdym3xV0mIPtnf/Zn+trXvqaTJ0/qV3/1V7W8vKzvfve7unv3rqFRkvO958c1tre39cgjj+jLX/6ynnzySUnST37yE12/ft1OPGZuW1pa1N/fr1QqpZ6eHrW3t6utrU1nz541A0E6FXEDAnec0EK+Lf1n19bWNDQ0pMcff1wPPfSQHnvsMWus8/bbb+sHP/iBZmZmVFdXZw2HaM49OTmpjY0NHTt2zJrckF0C6sSTgo4jYLm+vm6ZCLOzs5qcnCyRzVQqpb6+PhUK+8VNzc3NJc2YcrmcxsbGND8/r76+PtvHKysrWlhYsFRJWnCeP39er776qilyvFtOEZ+bmyvxjgFD6BOq8sbGxnT37l07FNWDEzJo6urq1NzcXEKZoh9ptvP/S+l6pepRmX9wbzF4MJSMV9KSSmgHj978NfzPfJQwfB5gv1Qa1POf9+gQPodJ5ve4lAQFuBYbqFgsGqcmyTYphoPNjqDxna2tLS0vL5vFpW8rAaPt7W1rcFNRsX9M+Z//+Z/rhRdesPxVhMK/ny/QqK2tVSKRsBLfhx9+WDdv3pSkEh4a95vvY5g8J++9GU/twKWhdEEGzc3NOnXqlJWJohx5ZtLLCKzRfWx6etpKokkno9YffpiABm701taWurq6rKH9ysqKNjY2lEgkLKWJYAzKv6GhwU4RgBoiMATCpapKklEVcJAouK9+9at67bXX1NLSot///d9Xc3OzvvrVr+qDDz6wzAMUjUd8XLexsVEvv/yyfud3fkednZ26evWqvvnNb+ratWvKZDJGZfjcXCoq29radPLkSfX29qqrq8tKjDs6OkzGl5aWdPXqVTtclD695MUSCL5z545++MMf6vTp07pw4YIuXLhgxzu9+OKL+u53v6sf/vCHunz5snH6c3Nz1sRmYmJCOzs7OnfunPWpoPcwx9I3NDRYUQW563gB0A8Y0nv37pkXhrJOpVK2jrQJzWazlsOLoWSew71248YNnTp1yrqHYQgJepICCN2J9+lBVtP/OdWFDn4ejMD/d3d3W6EFesLvHfTLYeOB2QsIE9reK0U+E7r6Po2CBwYBoEw8xRCiLa7hFbZ/KTa/51Q9xQGC4dqkNfmafU+H4CL5zAZ/P7IDfOYCfBfKjOdBmYFIqOOOx+NWWgxCoe/n9PS0vv/976urq0sXLlwoMWooZW+keEZ4Yv59+vRp69DvI9/Nzc0lBQckx9PhKaSMuB58KMgQdFwsFvXQQw+purpai4uL2tzcNNcNA7a1taW+vj47F6+/v98S5Tlm3Bu2UDaYW56ZEmPpoF0fihJ+eWFhwY7wAe2QGQDqx/hhkDyX7VFLdXW13n//fX33u99VXV2dfu/3fk9nz57V66+/rh/+8If2/HgB3mMi2t3f36/nnntOL7/8surq6nTx4kX90R/9kW7fvl3S1zgMylLUMDs7qxs3bqimpkbt7e1Kp9Nqa2vTZz/7WT355JPmKRaL+70zrl+/bq1Bi8Wi5UBD83A8/Y0bN/T222/rscce0/nz53X8+HH9y3/5L/Xiiy/qW9/6lt577z3riTwzM6PZ2VnNzs5aQ+9HH33UehrPzc1pZGREw8PDtkdAw5FIxO5P/u7CwoI10799+7a6u7s1ODhopeZ4DZTakmngdQ6lzORsA2JyuZwmJyf10EMPlaRxId+cQYeMo4x9plRvb6912WtpabG9ijzCE+MBh16upy4PGw9EuhDDcDQ+uh+iU5SV1/zSQVCBn3me0HO73s33QTSv6D0CxvX2QovyZeOiYKn3ppbcB9o8t+wj1Qi1V3Be8fgJ5/NhlgLufmNjo/HDKCUEd3R01JAqiNoHCTwPi4JgXpmbzc1NHTt2TH19fXaWFkrOt6qkw5Ukq2sPqSIEkFaY0D98jmNpKA/GoPX19Wlvb/9oIn+yA6cUr6ysWA+CtbU1dXV1lcwfcxPy//39/SYz0D/+8MZoNGoKxXeHo9uUT7Cn0Qlz7MEAa0zTozfffFO7u7v6pV/6JX3mM5/RwsKC3nnnHa2srJRUXBKE7ejo0NDQkB5++GEdP37cqIGKiv1TKF5//XVdv3695MQHj9y8UvE0D83KJycnVVNTY8fJP//882pqatLZs2e1vLxsCg1FhKJg7WOxmJWnb25uanJyUpcuXdJDDz2kJ554QsePH9fv/u7v6uLFi3r//fc1MTGhxcVF67y2t7en9vZ261JHQc709LQFl6Di8HZRenCd6XRak5OTWlpaMo6aHN6WlhYLquKNsU/39vbMwPJz0iRRppubm5qamrKe1+gr1hrZ8Jw+XhWAq7m5WS0tLYpEIkqlUjb/3pMn1dD3nvGJAD+T0vXQ2nOY5fJOGZ5q4GUQHn9drzy9a8v/QXhhqlj4UvzeK14fJGLSUSREbeGafRUQ3/GIGqSM4HBv+F2UNQbAI3QQN2lXBANwaziVeH193eq9mRPQss8wkPY3OBwnv5f2A2mPPPKIjh8/rvX1dRWLRRNqgghQACh971ZJBwiXNBsaTvPOGxsbSiaTOnbsmOUyku9IG8Dh4WELQG5sbFjgAWTY0NBgx96Dijc3Ny1CjoeC3HBgJ5kIGJhCoWCNamjEDj9MYj3rwjricuLdeM+EdUGZrq+vq62tTb/1W7+lF154QfX19bp586adTMFag+IfeeQRnT9/XgMDA1ahBwLjfTi7z+d7e+8J2V9bW7Oy80Jhv4LOB5OHh4f1J3/yJ6qoqNDzzz+vZDKpp556ygJW0DySSjJ/2M+sGdeenZ3V9evXNTAwoKefflrnzp1Tf3+/3nzzTc3Pz5uB83QBKWCcWkGV4MLCghXNUCbO/evq6tTW1qZ0Om38M61a6WjHvObzeTsdJJ/PW8433eLIgPH7mzleWFhQa2ur7RevJ1h3T5+Rm+33ro8PAU6gM9m/PGeow34mpctm4OFCZeThtOdDPQIul3bGd3yeLcoOJcZnvSJmEn2UOKQ9QC5+QphQ3oHqHxYCDldSiSvj8yzZ0J7e8EGYUOGj0FFwMzMzhjrpZ0DFlQ8m8vweJTDYJAgBygLqIBaL2eGOuLfDw8P68MMPTcjxFnzGiAnD/8ldbW5uLumOxlxUVFTYwZrkfO7s7Kiurk6tra2an5/X1taW1fevr68bSt3c3LSGKXC0BEZoP+l7Akiy0y98VRa8JVkcm5ubxo2S28vcb21tWYMTDJ5fg62t/XP0OI9sbm5OnZ2d1gL0C1/4grUlZOPj+fX39+uhhx7So48+qpMnT1pgcHZ2Vu+8845u376tmpoa/aN/9I/sAMvBwUH95Cc/MY/OU2TsCdbSB1iREeYOmQT1V1VVqa2tTU899ZSmp6etmQ4y62MQyCTyXygUlMlkLKXr3Xff1TPPPKOf+7mf06/+6q/qkUce0Z/92Z/pzTfftH3C3PqAa21trSlintHvv2Jxv4iCNDBJliK3urqqnp4e2494cwAk6KD19XVtbm7a3/50cJRpNpvV1NSUjh07ZhwyNEIkErEsCd6Fvec7hfG8nirkb/Z7yNt6YPQzKV04UDakT3+SDtClv6Hnpjxq9MqZf/v/e5SIwvQuvk8j80rC34/huTWvwPgOFAFCj0Lmmb2yRbn6HEDSibLZ7Ed4aSbdk/57e3taWVlRTU2NstmsWWy4Uk/DeK8AoeH5d3d3S0qTcbf9CaRtbW0WdCDRPZfLWZmuJKNaaEDEulVXVysejyuZTFowhWYeoNZ4PF6SVL67u6vu7m5zgSnb3N3dtc8Tba+vr9f09LSSyaSl8sDBJpPJkuR1XFUfENze3ram7awXipMOaOQUs8npcUvqD8EVous0oPn617+ujo4OdXZ22tp4XhBF++KLL+rVV1/Vww8/rP7+flVUVGhiYkKvv/66Ll26pOvXr2tqakrSfjP5zs5OnTx5UhUVFerv71dDQ4OWlpZKgrz+HlBf7Ddc24qKCiWTST3xxBN66aWX9KlPfcoUSbG4n3L48MMPK51O6/HHH9c3v/lNvffee/ZdKCXkCyMKbzkzM6OVlRWtr6/rm9/8pi5fvqzTp0/rpZde0r/7d/9On/nMZ/T666+bAvccPEoXuZZkKBdlxjMiH6w1R8zjiQCcPJ2JscZT8/uTIgz2HIE9YgnoLD5DUQ16zBsmrz/QUcSA8Lwwdj74j944LPAfjiOVLm5ILBYzNMDwm8Erm1ABSipBh14J+8CZR6z+Gj6w5ukIFKXnVJg4DAX38xao3OSGwSmPOL1x8OicdK2VlZUSJE2ALCwQoacnKTj0q/WK1StcvyFZ7JmZGU1NTVkNOci0paXFSmebmposUAX3nEwmLVLs59SjEdwsyjypb5dkBsorQdwt0PD4+LgikYhVr2WzWTusjxQhlBw8GtHgpqYm44dxjX1Umc1Mq7/6+noznCBVCkFA6svLy2poaFAqlbLsAkkWOKGqaG1tTf/1v/5XLSws6Etf+pLdd3h4WG+88YY6Ozv1yiuvWIMY+MdIJGK871/+5V8a9cDcQmVduXJFmUxG6XRa/f39OnbsmD744AOjSpBLng+vwXtPqVRKZ86c0TPPPKNz586ptrZWuVxOly5d0ujoqAYHB9XV1WUnpbS2turUqVP6X//rf+k73/mOFhcXSzJo4Oo5eqmnp0fj4+N6//33NT8/r52dHd26dUvXr1/XxYsX9bnPfU4vv/yyzpw5Y4ochQhVQ8UhXkldXV1Js3SP7ElNm5mZMeOI/Pl9DrWGTHnXH0NSLBbNK+PZ5+fnrdsdsoKMcy8Cxd6L93vDe+mALa97WBvPzfv4y1HjgXm6HuqDjny0XjoI6KDk2NDhBvcKsByPy/DKO4zEh0E6lA8vzP99pgIKFF6Md/PPxP19+0mexX/GpxQhZJQaIzC4idIBGqcBBzwfBg2lBRLxc4iyBilfvXpV+XzeXHHQdyqVsso5mkTTGId35lQA5oKac56vsrLShLehocGi/SBa310LhQty4aw1+F9SvRKJhAW3KD/1FTvQIbiJIHjfU4GiEVxXmtLQJ5VrkypG5VI0GlVnZ6daWlpUU1NjKXqS7ITdvb09/ff//t917do1Pffcc1aQcu/ePX3lK1/RzZs3dfLkSZ08eVKPPPKIbfzd3V1NT0/rtdde03e+8x3b7N67YZBu1draaifjzs7OWlMisibgnwnu0PTn4Ycf1rPPPqvjx49rb29PV69e1bVr16xN4vLysp0UkUgkdOzYMfX29qqvr0+///u/r8cff1zf/va39f7779t8Mfccw5RMJq25/cWLF63d5+rqqi5fvmynHv/qr/6qLly4oOHh4ZIgLn0LMKY+GwC9QKEHdAQpcXV1ders7DQaC+VLgYM35GQ2eCqGLCJKiMkZxluCr/W6waNv5MBTbT4oz3tyP0+h8nsCyR74HTWOVLokuvOHhifAdSw+m9MryFD5MryCKze8Yg6Ht0h+hBFJ6aBU+DBu2T+jR+Bcy6Ngzz2DSrDocIMETLzx8QEhEr7hqVDWu7u7Vi1VKBRMcHkGeOPx8XFDNbhqXlFzMB7pNL6DVz6ft0IHDAbRX9AuyB2UCwXBBvKfhV6gUfzKyor1Bdja2tLq6qoGBgZMoGkqTlFDY2OjCoWC3QOhh79DBqhAgscms4D0IGkfuXIyBe9F9RfoD6NBK0nc2b/8y7/UT37yEw0MDOjZZ59Ve3u7dnZ29M1vflNXr1416uDevXs6e/ascdOTk5P6q7/6K/3gBz+wAB+tSqGkkC3Kl1Een//85zU4OKjZ2VnLSaWIgJNIOKTz7NmzOn36tJqbm3X9+nX9xV/8hS5duqTZ2VnV1dVpYGBAW1tbZvRQOnNzc+rt7dXg4KA+/elP6+GHH9aPf/xjvfbaa7pz5451EGNOotGoHVN/8uRJSaV9BJaXl/V3f/d32tzc1D/9p/9UfX19unXrlu0lqCDOrvPeEwCGABgeIY1rWlpa1NLSYvuWTCOf1YTilFRSVo2eoMHO4uKiCoX9Run0wkV+veINAaKnOEPF6/On/WBfo3TDLKCjxpFKl4bPdG+ifyQvUVVVVVJxxo29kvqHjJAKkA64Eu5RDr57ZUnprCRTanzXB+FCq+QDYT7PGOXq0a7PJcW1Wlpaso3HM3s33Aujr8oDBZNG5AOKoAVJunLlipXeghZqamoskAKPCcKMRqOW/I/hAE2wuXHncPkaGxtLcpiLxaKhE+6L8UVBE80nZzGXy6m+vl7Nzc1aW1uzOcZQhackrKys2Ab3+bc+NxmEA/rG86qvr1c+n7cTh+FDOaDU91rwgbOamhpdvXpVP/7xjxWLxfTYY49ZU+2bN2/qvffeM9nDiCAPuVxOP/jBD/TOO++UBFh8lgu0m8+UYM06OjrU0dFh80vMgGyHnZ0dyxoh/eqtt97Sn/7pn+rdd9812mhoaEjFYlFLS0va3d21QN7ExISWl5d17949TU5O6tFHH1U6ndYXvvAF9fX16Y//+I/15ptvWsCSZv0cTY5RpvKqurpaKysr2tvb01tvvaXa2lr983/+z9XT06Pr16+XyGkqlbIubyFFSPDNV2cmk0ml02mrGGR4ucej8wBJOgBVyA39pqGAKJphT8GTI4s+MO8Dm/weHcE+9yAujP+EtOjPRC8gKKBABITNiPvr3WE/eV5Zcb2j7lXu3yCHkH/1LxcqeJ9m5Zvb+MnATfAIV1LJxPuIpc/JRNB8lL2urs4ityyi5z9DygIDxufCVnRwTtL+ETs3btzQiRMn7HcgA+aIc6sqKiosCMY7IixhEICUJ86T8oqV72xvb9t5UcXift4tASpcfLweUOTg4KDJAycmoEyj0ail7CHQyIlvqMO8+WT2YrFoxp8gDUn71dXVFjBra2uzQyAxVJLMKEajUV28eFHLy8saGBjQo48+qoaGBm1uburDDz/U7OysPQMbGjf2/v37euONN6wxDUaIjYgCxoXt7u7WwMBAScDLIycCofQx8Dz7/fv39a1vfUt///d/r4mJCZOV+vp64y7X1ta0uLhonkcstt8bOZvN6q233tJzzz1nRzGdPXtW//E//kf97d/+rf7kT/5Ec3NzZvQIGoEsOfvOHwi7tbWlv//7v1d3d7d+4zd+Q8ViUVeuXDEDzt4DjSKbXN97NRzrQ7Mc0hwBCMyhR6nIPnPkXXoaxFNIQ242wIlrYBg9TepBEegafeIBERQYe6ac184aHTWOVLq4f9QS+3xPor+kbDAhvIhXjlKpgvRQPoT4DK8MQyvnU0v8PZhgqr74TKg4vREI7+ktNJbSKwbu47lfUCQbzjcA95/HG0AZ+mbHPr0GYaMy5+LFi4pEIlai6OkHkBRpaJ6v8u/GRvfWmubR1PHzPZ4FIUSYyRJIpVIl+bCNjY2GoOHrvJInsCnJNieKlzlh00sHgQvezwdt4e+rqvaPpF9cXFQkElFbW5v98b0YUHQYtEQiobGxMU1OTioej+vZZ5+19DV6EdB8vKKiQkNDQzp//rzNx927d+0YJ+THxzaQm2g0qmQyqc997nPq7u5WsbiffzszM6Ph4WGjFzCe6XRar7zyilpbW1UoFHTjxg195Stf0QcffFAST/BNeubn5+3E6b29/UYw9MXluV5//XV98MEH1ifj3Llz+u3f/m2dPHlS/+W//BfdvHnTWkp6xUN+NdSAdHDqC0dDPf3004pEIrp+/bq9N1QAcu57j5DhQA64T0f0ebCS7HsoYJQhcs9ce9qB2AjUggc7XhZ8DjHf95lD7GnmGV1H8Ulzc7O6u7tLaA/PA/v3KDceeAQ71hcLyERwnDOKw3fUCrnNcJSzEIf9P1TO/vueN0bZ+98R/Qd9IrAMj+BRjKFBQIBYcN6N66MYUPSeXy6X8+vdlnw+b0bLR1gpLa2s3D+RYHx83M7z8hFXNgN8LbQIHLKnfBBaNiSFCkSYfQSduZFkKJYNCZr0jZpjsZi5+K2trabkmE/mycsT8gX9Q4I9/SmgEOB6oX6QKdoFrq2tWUAmlUqptbXVjADfl2T3iUajunz5spaWltTf369HH33Unu/y5cu6du2aBWA58LGlpcXkiFLYYrFoCMkbK08pXLhwQc8995yqqvaPiL9y5Yq+8Y1v6OrVq0Z9IUvnz5/X888/r0KhoGw2q6997Wt6++23S/aQb5pE0j5KguyNQqFgGQrI2ezsrBYXF3XlyhW9//77evbZZ3X27Fn9+3//7/Xd735XY2Njamlp0cLCgiYmJgxMNTQ0mGHd2dk/Ffr48eN67rnnjIe9cOGCqqur9cEHH3wE8XtQQNYIudcoLNYWRMm/Y7GY9UP2gXT/N3oJuee9QaqeGvC0FnuH5/G6Bo+aeUcOKXkeHx9XR0eHtTr1OsnzvEeNB9ILWHPQiHedeBmfQoICwI3ymQ6hVfDK2W94/yJeQWN9pNLgl0fF/llRjJ5v8S6svy//5xn98yJA4TOiyECOfgE9SmZzYqXZqDwTlhROGkRQKBQs8o2Q85lCYf/kBQJv0gEKJHrLeoVJ6ijCuro6UxI+08GjXe5JrnIikShZD955Z2fHChCw9J6rY/4wYChWPAJKlrkfQRc2FfMELbK2tqbV1VXV1tYqnU4bJ5lIJBSJRKz7F1VrOzs7SiaTmp2d1f37960tJSWkuVxOV69eVS6Xs/fr6urSuXPnPoLOKWn2VBTzWyjs53E/+uij+vmf/3klk0nt7e1pampKX/3qV3Xp0qUSN5p16u7uViKRkCTdunVLP/3pT61xT0NDg529x9qvrKxYCh8HYDI8NcJ67u7uWteu999/Xy+//LI+//nP68tf/rKdAAwdB/dNBd34+Lh+8pOfqLW1Vf/kn/wTPfTQQxYzyGazqqur07lz53Tz5k1lMhmTOQpn4OMxugSACSjzfNBarB2oOAQDnnqAzoA64LMgXK6NrLFm9L5IpVIfCdB75UtaYi6X0+LiomZnZy1/2usyn8lA+fVh44F5uqurqyXCjhLxPWix/Dws7p9HjrzsYRyqFxiGV0we1YafRbnwOzY6ypDKHTYxKBRk7CfaLwDIiGuG2RlcDyVK5RLKG+4VIWFuvPXl/r7EcnFx0TZkJBIxd9kndNNjFgFGmRWLRauV5xm98eMPR434/EcUHPPCu5MOhUJDHjyKBZWQrsf3+IyXFdYG9MFmYPOQeUFXKKgNGgZVVFTY/3t6eozP4xgeUDP9eOEqq6qq7Dj6Y8eO6dixY4a8M5mMpUoxH4899pgGBgbM6BSLRQ0NDenUqVOam5sr2dTMW1NTk1566SW98sorOnbsmKG5+fl5jY2NGa/NPDHP7e3tloL4xhtvaGFhQUNDQ+ro6LCDIquqqizzgF7Ee3v7R6qTwQDvvr6+bu0H/b5bW1vT0tKSnc/25S9/WaOjo3rttddUWbl/dNKTTz6pEydOaGRkRO+9957Onj2rf/yP/7FaWlp09uxZ45Rv375tBzVy0KR0cL7a5uamyYU/GsoXp7BX2X8oORQYBgod4mXTU3FeN/iAFp9HKaIg2YPQYV4PoM9AubTLpIGQB4M+2IYR+ZmULmdqEQX3OafcwCtA/1IIpC9n5Q8uuEeVfrL8Nf0oh4b957xi9gE9r0jgGisrD1pDesXq3WyPAH2U0it4n8ztFTzvX1FRUXJyKcoRI8B3faekiooKm3PQDX/gAO/cuWN9X3kuUCdH/XhEyjOjgAlEeYH1RoY1wovhOCAUmi/cYENBIYDe4EbJMvDviXJlrTxP7Vsd8twIM89HtkJLS8tHgl0oWU8NgcCz2awqKyutOoznXV1d1fLysmWk9Pb26sknn7QiEdzk7u5uPfnkk9re3tb4+Lg9O5Vwn/nMZ/Tcc8+ZoUQ+ydPluB8fOOU4nHw+bwdcptNpPfbYY6bQ0+m0dYVDFqT97A/QN2gOJUDg0HfIQ/4p7HjhhRdUXV2tK1euaHR0VMViUf39/fqt3/otNTc367333tM3vvENfepTn9Jv/MZvKBbbb8146dIl/eAHP9CNGzc0Pz+vmpoaPfHEEzp79qwkGS2xvr5uBg+PpVgsWkaUp/h8zqzvc+KRsAc//rohPenf12cmYIQxUBhyTw/4ILjPq4/FYnZmm6QSAIqH4Kt4DxtHKt2lpSVLJPddlXwk3m9Yb2l8qSqci7dWTNxhtIIf3tL54b/rFa938XlODIbPSMD14rOeYvC/8ylkoGH/DLjNWHHKj71RAhX7NCP6jvr0MVwaCgx8QIGAxOTkpEZGRvTMM8+YsPpEcDJL/Pt4XpxcXjJPPKrFWIRz6YMGoFQoETqjra6uljQ5gVNFOFGsZDLQv5Y5xRD6frYgC19lCG3Q29trx9IQvENWvYJB6c7Pz2tiYkJ1dXXq6OgocUczmYy56NXV1XrllVfU09NjXhEy1NDQoEceeUR9fX2amZkpkft0Om1NwJkjlEJ9fb1Vo5EnzHt3d3dbs/fh4WFNTExYvmyhULAqu56eHkvfWlpaspJy4imSzDX3a4h3h1EBIS4uLurOnTv64he/qM9//vP6yle+IkkaHh7WH/7hH+rLX/6yfuVXfkV/8Ad/oO9973vWqOjChQt655139MMf/tAyJyKRiBYXF5XNZnXu3DlFIvsVeyhG+ll45YqseY8BWSNjBsDjOV9kGgUJGPFeMHvMp4Nxr52dHTtMdWNjwzJzUJ7sSe+ZFgr7JfcEAPP5vJUlg4Lxvn4mpUvuIItKKTAv7nvWgkh8gIuHRVmUU5KMcgE3hudxw58fFqhDcXpO2SvhcugYpMUzgyrZvLyPTzeTSpumM4jkepcapQMS9BaY+4C6sPZsYJ5vY2NDly9fVjweL4lks0ZUbnnDERotUl7YBAi953LDefOIlKYsNLGJRqOmKJlLkKHn1KEaKisrLSCFMQSZ42Iy35JKUDvpZ+l0Wp2dnabUQLXc31NPGE2awAwNDVnLSv8uBIJeeOEFPfXUU8bdeerF9xlIJpP2/MwLCHRjY8PWECXy6KOP6tq1a1ZZiFE9f/68Ghoa7EDDJ598UuPj47p//77RC0NDQ6qpqdHa2pqd2tzU1GQN5FdXV0t4TT/frJ9PSeNdOI/vmWee0de+9jUtLCwoEolofHxc/+N//A+9+uqreumll3Tx4kXdvXtXf/qnf6qOjg698MILev/99zUzM1NiXH/6059qfX3dnpfsCp89FFJMnkaAoyWN0Xs5XnkiD2HATjooXPD9QbwC9TUHINRCoWAHUoZKFxoMaos0SJrvLC8v29FGoN2jxgNPAyZrob6+vsRN9G6BD7h51MTwvBobxCtpr8T8tUJyOwys+d+HgbqQS/YuNvfzP/OfQRGxYfkdBgc3F8XpFTaCg1X2z+mf3f8fYfBGCgrAR10pd83lchocHDTjxyCrBMTmuWfug9CADPjjPRe+65G+lwn+X1tba30NQjqJDAACjXCYoULw6+znHqoAwfdKFcRBjqc3DnC6IBPWY21tTQsLC3bOl0dGeB0nTpzQY489ps9//vN2ajDNg2j9GIlESiLkGDYUO7nLlHw3NDRYyt3x48f1K7/yK6qurtalS5eUz+f1+OOP69y5c8pkMlpfX1dnZ6d+8zd/U9/61reUyWSsdy2KlnPuUqlUiYKlt4VvveizN3zgjnVsbW1Va2urotGozpw5o8cee8ya2hSLRd29e1fr6+s6ffq0zp49q3g8rnv37um//bf/pn/xL/6F/tk/+2f6z//5P2tkZMQAw9LSki5duqTNzU09/PDDikajJd3twjgPQTvkiXVBQaM4PTr23C7gz8s7a0CGiP8+sZCtrS2jZDhtA8PLd/jDzzCixWLRDF0ulzOl69t2HjWOVLpYYs/BooSlg2i5VyL87TeqdOC2+iwAz/EwvPL21w0ph3KfCaOcXumyMf27ecXrsy385veDnFMEzCtaFA+os1gsWmmqNy4sPgvqG077xcKd8sed7+7uampqytJVEEIQYTQa1eLiYgmCZF4wGBRSoCy8ssKAhoiVueGduVcymbQqMLg40ItXSJ7rDw0V1+ReUCUUT3gvx7fSbGhoKElFC4OevJvP6MAV9eiYP01NTXr55ZcNQUuyQE8sFrPNRVYFPSo8TUOntampKb3zzjtaX19XS0uLHnroIR07dkzV1dU6e/asqqqq1NLSomg0qqeeekqxWMxS8KqqqtTe3q5f+qVf0tzcnJVle+7QGyPeY3t724Ley8vLNteUZ29vbyuVSlljmvb2dj366KN64oknLFf7C1/4gi5fvmwHPWLk19bW1N3dbalSFy9eVGtrq37zN39TL7/8sv7sz/7Mgl94PaOjo6qpqdGZM2csYLy3t1fSFJ/hQQHgjD3AnvEVm546QF48kqaewHOsfj/5M+lQxJQp+8+CePHi2AuRSMRQMVk04f49anyskyN8AM1XNSH05W7mo/xeIXmB8YowDKaFyjdEvv6ebG6UBiNUzJ6v9MEyUEpY6cV9ynHMIa+NK40wgCjDEw64JsqX6/Mc0kFlH0KSyWRKDAKt7hBUXJ/d3f1+rv4a3h3znouv9PLz5w2DR67wxFAmPvUHheg3BXPEu3rKB+H2hg6l5VOd+L1/Nt8Qhvn2ect4ImxE5qGyslLNzc0WBOS9oYFAwHB2NOjO5/MaGxvT5cuXdf/+fe3u7res7Orq0hNPPKELFy5YWtry8rLu3Lmjv/qrv9KtW7fsHe7du6cvfelLxiMPDAxYetjKyoref/99VVVV2cGPdEc7ceKE7TdoENKX6LXAoaRdXV1aXFxUJpOx49t9UOqJJ57QU089pa6uLqugDCuvPve5z6mqqkp/+Id/qBs3btieIdd3a2tLzz33nI4dO6af/vSnevjhh/Ubv/Ebmp2d1euvv17iyW5sbOj27dsqFAoWtOTAy0QiYdQO/D7GDMAG+vXy5VEva00AGf63UChofX1duVzO0C4VdV6ZIrv0vfDUgFe2vL/foz625QNnPuZx1DhS6focTk90M2E+uCR9lAJAqHHzmCz+eCUYKh6PVL17zt+g0Qe9ZEhF8GwhogMRgR4IxnjlIZWeMOGvA/dN9gJuaCQSKSk/pcCEoFqIXPw7cj4YFUOcveU3iy/H5uRU3om184oXY+CNojcInstCwFh73nVvb894OuaGDlaecvLBL4wa7ibz4WkP7sF1UNDekPL8PjNAUok3UCgUSigUkIo/tsjztKB2ZH5jY0NLS0saGRnRW2+9pRs3bmhpacmCfoVCQTdv3lRdXZ3Onj1rCnd0dNQOraRCcWNjQ++//74aGxv1zDPP2InGjY2NWl5e1k9/+lO9/fbbSiaTymQyKhaLevjhh834s8Gl/abfX//61zUxMaFYLKYzZ87oM5/5jJ588smSCkw4S/o0YCSQ5Z2dHa2srFhFH8fbDA0N6YUXXlAqldJXvvIVvf/++8Z3gqCvXLmiV199Ve3t7bp3754eeeQR/et//a+VSCT0ne98x9YW+b1//742NjasxWZTU5OhbvbL2tqayYpHsB4hhy4/FAN/yPYB8XN4KUrWo2P2IV6kPwbIAwdv8D01iR4MAacHB0eNI5UuKUg+y8DzrT7CHyIqHobIaegC+GCHT1wm2swIFa7faOHwaPgwhOwnxz+D51d9poVXRl558F0mnoXAaIDAUE4oVj7DPXyqDwvqg0o+BSgejxtKxeChcFdXV3X9+nVzU0MFzlyyDvw8NJjeNecZ8XCI5DMHzBFdwNrb222OfTaIf2feFVSC3HjEynp5wcddpF8wmQ5sBLhOn39NPqg/3shTEJ7PRqGiKCcmJvTXf/3X1tQFA8O7bG5uamFhwfKr19bW9MEHH+jatWslaYPSflbHt7/9bY2Njenzn/+8Tp48qVhsv3PcD3/4Q1VW7h92eOPGDTM6eIc0YY/FYnr77betP25VVZXu37+vuro6nThxQtvb2xodHTWvqLu7W11dXSXl3XQ8Gx4e1o0bNzQxMaFMJmM9iZ988kk999xzOnXqlH7nd35HxWLRijmQ/9HRUf3v//2/9elPf1odHR3K5XI6deqUfvd3f1cNDQ363ve+Z60ui8WiVXLBM8MpS7LG8h69Sgc8rj9BA7TLZ338hJLwXC5n3dpoVVBOxgnO+Raf3qMNAQuy6+lJfy0fnC+nb8LxwH66YXYCN0QR+GYRPJyfONwbyjvZvJ4jBinAC/kiADYwf+N+eL6WZwoDMuEIkXioyH1mhkdg3p1gwUPFi2UH3TJHPoDglTzvBOJFQcDvIYw0bKmtrTUuklJQ5np7e1t3797V9PS0PYtPyUGQfMmkT6HzisrTEJ5/5flJePfCtrm5aS497+azM7zA+jp+f0/P98IJI0NwpVwHlIJ3QRSZVD2faUA2B+dqedRC4Muns6FEh4eHde/ePTM6XNd7B6lUyvKTM5mMrl+/XrLJmX+8nStXrlhObmVlpd5++23lcjn92q/9miRZoxqKY9bW1pTJZKxAIx6P67d/+7cl7bcz7O3tVW9vrwVQP/jgA/3oRz9SNpvVI488oi9+8Ys6ceKEotGocrmc7ty5oytXrujDDz/U2NiYlpaWjALJZrPa3d3v8fxzP/dzOnv2rP7Vv/pX+vM//3NdunTJTnsuFApaXFzU97//fZ05c0YDAwMqFovq7OzUl770JbW2tuq1116zE4/ZP3gv3kv0sgrq9PsR79jLKbQC+ob4BNSAP+4pNOJ+73GNcI/44T1AD0L883mv+0HKlvGx6IVQ8+/tHZxXBIqARsCFRHhDFMixGT6Y4h8YIZBkSCZE2uVezk8QCsYrET+YvBAZ+4DXYcNHUUO+m0BP2HTGIzaGf2fmwVtkz0/iBaD8fOnj9vb+GWPDw8MmmNyHZ2NeeXeu458vdKf4LFQJShZj6+kX8mY9FeO/yztKsnnjfX3mg59HTy8tLS1pbW3NWjtCUXB/5JB7+PknpQdPgvmVDlpsUgBEAG1zc1O3bt2yzlfIBtcnX7ejo0OVlZXa3NzU+Pi4Jicn7V0BHD7aDrqiMc2NGzf00EMP6dSpU7p48aKV1V68eFHHjx+3/rSjo6Oam5tTJpPRk08+qZMnT2pvb0/Hjh2zMtnGxkY74eLixYuqqKgwuiWXy+ndd9/V8PCwZmZmlMlkTJZ94c/c3JzefPNNra2t6YUXXtDx48f1b/7Nv9EHH3yg1157TVeuXDHls729rZGREc3Oztq6FQoFfe5zn1NHR4f+6q/+yoKJNEqiktJ/HsoH2YVS8jm5fg/xx1c9+mId5DasKygHwkI6M9z/fu9gqL0n7/cznw/BXLnxwJSxkN8jHQOXEuTiKQHcPJAjG4FIN64hXAwBC7pe+YPo1tfXS5Rv2CuAlz1MEYc/B+mEgTg/iUx8OWIcy7yzs2Mt8HCVd3cPzt0Kez6UWyCpNKeQnEEi7TxriFZROvBYMzMzFmlHIEAXPEM5o+Krtjw/7j0R7uvnhM/z73w+b+mEfCakFrwB9AqcTe87iyEboH+UJpF4Ni25kmxCf/Ak0XeCKrwXngXrtb29rffee0/T09P64he/qPr6euVyOQtEsUYEjZHthoYGtbe327uE2RMepXlQcvz4cW1sbOjWrVsqFArWwWxqakpTU1PK5XK2p/r6+tTZ2WmGo7GxUfX19frud7+rW7du6T/8h/9gKXuRSETJZFIvvfSSXnzxRW1tbWlqakrZbFa3b9/Wt7/9bZtrPAXoQ9aXvrpvvfWW1tbW9Pzzz+vMmTP67Gc/a8f//PjHP1Y2m1V9fb3OnTunc+fOWbD1Rz/6kVZXV62T2enTp/WNb3zDmuj4DmSZTMaCkuwfvxdQiKDVUIGyHoA2L7e+Yi9UjuV41xCQcE3W3+/jUHn7/fV/hV4g1zAUWBSDj8zDyYSRa48qcJVx/XAH1tbWJEnxeFzNzc3WC5MorI8k+40M/8WmLsfdMqn+3x7pMY5yD/wCeToBg4Ax8ZQA9wqVeUjKe7eJuebdvNJl/iH+/em6MzMzJRWAoYX2lhtFhfFjLvm9N7DSgQfhE8ThNCkvRVBDqoBN7lMLeRfenef0ckPgkbnxGxG6yud3rq2tWRScYgSf5sb1kBfPo4+Pj+tv/uZvVFNToxdffNEOIaTwgS5w8NrSPkIkfQoFTvQcqsKjHlKTTp06pYcfftiUOqXBk5OTun//vvL5vJ3d9uyzz1pWRW9vrx3rvrCwoFu3btlZbb4qKxqNmvGjwc5TTz2ls2fPqqamRpOTk2publZNTY1OnjyphYUFTU9Pl/Cn7LlLly5penpaAwMDGhoa0pNPPqnf+73f03PPPadLly7p1KlTOn/+vOUzM2evv/66Ll68qP7+fvX29urf/tt/q/fee09vvPGGGRPehRQ8MmKQPeg04iHswcMKJHz6X0iFeiWJcQn1A/sM4+gNqOeg/d4Nr+Gv9aBxpNL1R317C4Br4JUKD+JzK3lJ6IXV1VWbrMbGRntIz31KB82mKysr7fBGTgFA4fhqJQQuzL0MJ1kqTWULF85/9rDvcw3vkhcKBUue9xsdYWKufLTe80s+RcoHYFBedEabnZ3V1NSUampq7Kicubk5U6LecHhEizB6ioj5A4l5Ny5EuawT7+H/j0IEWbD+/v38PJdzwfzPvOL2qNoLP4GztbU126wYELhgH4/gOeGzefaNjQ394Ac/0NjYmCFQ0HdHR4caGhpMsWN4KioqrMUhPTXw0tra2jQzM2N9cvHMqqur1dfXp1deeUWJREJTU1PK5/MaGhpSNBrV7Oyspaytra1pdnZW9+7d07PPPqt8Pq+6ujp1d3drampKsdh+xRzNZXDJMfq4/t///vf1zjvvaGlpSZ/61Kf04osv6g//8A+VyWT0yCOPqLOzUx0dHUomk5qbmzMKh6OnZmZmNDc3p8uXL6u+vl7vvvuuXn31VT311FO6cOGCYrGY1tfXLRBHCtvg4KDef/99TU9P6+bNm3rsscf02c9+Vs8++6zefPNN3bhxQ4VCQclk0r63u7tr2QwYdZ8J4yvWkD2MGWsa7nm+E1JDfnhKM1TSYXwo5Hbxwh5ER5YbDywD9hf1Gw606CN8niQPOWDcSZ+lUCwWLZDBIvLCWG2CcM3NzZbOk81mLQ8PhA2aYlL8xIWTXO5vHxgqh5j9IoQcj+en+DlKDToknMOQp5IO3H2PTvf29iwyS/krOZ5Eq70Asj6FQsEay/Bzj3xBZAxPuYTCGsoA74P7jqKFi/aoN5SZcHiezN/TGzyuT8AEnhAj7OcYJO+DacQYPAefz+c1Pz9vTcLhFlk3DgzlOQAGkUhEHR0dGhoasmsVCgVLCWttbdXt27ctTaqnp0fd3d06duyYUqmUxsfH7Yj2wcFBex+i8Cj5q1ev6vHHHzdPoa2tTfl83s6j47MYZRQuz1pdXa2BgQHzAB599FH19vZqdnbWqtxSqZR1IaNJEmtE60qCcD/4wQ+Uy+XU1tamhx9+WPl8XsPDw3r//fe1urqq7e1txePxEj5/aWlJb7zxhubm5vSFL3xBv/u7v6vLly/rhz/8oV2L9fPUo3TgXYZIkv0RKl3/mRDdhnGbcsN/JgQFXimH9/RxlMOoxHAcqXThDL325wG8gvAT4W/o0SAb3XPAuG+447u7u+Yq0icWl5aeonS7qqqqMveEhfaKrNyL85yhZfS/K7cA/MwvmJ/4cm59sVi0ICM8rKcmGJ435w/BOigHab9EkiNO8vm87t27Z/PmFUmoMLleyA177te/M3+ziXnG8HuFQqFk7aSDIKMfXqH6n/nNVC7az/egXvB8Njc3lcvlLEi0trameDxeonAw5KBMUuo897azs6O5uTktLCzYWi0tLamlpcWi4ul0WtPT02a8isWimpqa9Nxzz1l6HEi8qqpKp0+f1sDAgB577DFFIvtVbvF43HKGCdrNzMyooaFBx44dsxMkCDCBGBcXF3X9+nUNDAxoZ2dHbW1tkmSJ/KBwuHvvedbU1OiXfumX9OKLL6qyslJdXV3a3d3Vk08+qW9961uqra1Va2urzQXPBPhhbTDMDQ0NisVimpyc1N27d/Xoo4/aGoFqMXQcee73+fvvv6+1tTV98Ytf1LPPPqtjx47p0qVLWlxctKour0QBB76U3v/cB2E9iPH7PNz/h6HdEFCgG7wu8XqBOQv3fAgcjhoP7KfrLwzF4G/OCLW8VyaekgCB5HI5xWIxSxVhE+Nus8lAOShsru9PqoDHI/oLQveIKVSuXgEz4SHy9e/NQLDDufCf8wod9ITi9YvmKQe/kPyJRCJ2ikQqlbKNvri4WIKSvRB6t55380FNL1ge2SB45d7JW3/KMXk3lLMPoPmBHPj39PKCoi3nonnPCDnc29uz/EqoBO6B/HkuOBqNWoMa1pjPUy4r7XcZW1hY0MDAgKT9HPXBwUHNzc1pZmZGhcJ+8OaJJ57Qo48+WpKLC0KLxfabbre3t5sM864VFRXWtS8Wi6mtrc1kgjUgVYw5/+CDD/TCCy8YTZVKpZRKpTQ6OqqVlRUL5PoGK6wv1XUgx6qqKp05c8aCXY2NjYpEIpqfn9f6+rqampps3rLZrAErBvwqZ8NxyGYikdDIyIih8Gw2a/npyGNtba1WVlb0ve99T/l8Xi+++KJ6e3s1Nzen4eFh3blzR/Pz8wZkKLdH3ph7uHUyQxge7HjvLQQ44QgpLb8eIf3o7+fT2EJv9eOMj5W94Dcyf3sulhfw1sSnVvlN4ZUNARlf4YHQEXRD+eDCgJh9yWgqlbIuTdls1oJuYVDFKzfeA64vRL2hkvbuW/i7cm4xHK3PBfWUS8i/8h0W35fp1tfXq7W1VTU1NUYzML8oPO7lEa83MChJ7gsK9mjXC2yIfP28oei9oHkFzlp6WWGEz8d3fXobzxfKHTJHNy4i36yPN1i+2g+069Egg4MXV1ZWNDo6qrNnz9oxRv39/abgV1dXFY/H9dBDD1luqAckrAWy7WMOoP/Z2VnNzMxI2u8xzHlm0ehB5R0IHU/uzp07am9v19LSkjo7O9XW1qbZ2VlrqkP8IJlMlgSAPE0Ach8cHNQv/MIvWAUaFY4vv/yyZmdnNT8/r3v37tnpD1Se+u5kExMTWllZUUtLi1KplM6ePWvHulOqzJ9EIqHa2lo1NTVZv5Af//jHFrQcGBiwBvVUqTJ/KG0/f94b9SOkrkKq7LDfh5QA9/EGOryfj334wop/yHig0g0hczkY7ZEKP/Mks0d2oFZeCOFkoIDYNAQGVlZWShQFGxdlQxZDPp8v6VrEuUlYTV8ZFt7TL4xHyF4J+AVho4VKWzpYuDBajoL05YZ+Af2gprypqcnKZEFUxWLRuDOeF3SCsHolhmLFcIUuk0dc3mXygsfae9TukaPvWxEaZP/HC7I3yOUUPffn+XFdmXMCL1yHdUEZ+Yi4j357fnxpaUn5fN5OUyDlrKmpSadOnVIikbATiCnDhl8GBBSLRaM74LsXFxc1MzOjgYEBnTp1SlNTUxoZGbHUL/aFp1cY9NK4du2annvuOc3OzqqpqclO/JicnLTG6ShQECbrt7W1peXlZTMiiURCFy5c0MjIiM0RQcG+vj5NTEyYp7i8vKzV1dWS9px7e3u6evWq3nnnHf38z/+8qqurdebMGX3ve9+zFDSviGg0zzNVV1crnU7r2rVramtr0+nTp7W1taU7d+5oaWnJ0Dey45GqB22h9+UVZ5ieiKyH+zOkvZBj772F1IX3XPhuSKl+nHGk0vWRdE9Ws9E98uWhPfQO3UbvUmLhJZk15fNMuK+xhh/1L4uLTzNs39O1pqZGiUTCrG2xWLSIN5sUzipEtrynV0T+fUP3A2XM8NQFnwV1M6deiDyfi1ChrDEm3IOAoe89ELrurBeK3j+Xd3v9e7F+3ovhs3wPJeMFNkSOHsmHFArX8kLs3xtB94YXmskrJz+3NG7xBoI5Rn4wjngcuVzOune1trba8eZE7jFSDQ0N6uzsVDwet2AtJ2Pn83krytjc3FQmk9GNGzcsfS+bzRr/+ou/+Ivq7+83Sq23t1ctLS2qr6+3PqzILsaCswY5OTgej2t+fl4tLS1KJpO6f/++JicnrUE4nf/29vasTLqmpsZ6DjNHBKQBIMgkzefn5+dVWbl/tD1y5qmbxcVFvfHGG3r22WfV0NCg1tZWdXZ2WkP3sNiB02fIox4cHFRNTY1GR0fV2dmpzs5OdXV16dq1a2pqarJDQPk+8uHl2z+PV4De8PrfhyCDfeNllBHSDWFcw8dNyiHccnxyOB6odEPawNMNUqky5o9HtyEvEqJBFImvjPHRcI8yPbGNgNKFK8wdJrINQiLwhyXEpcQCg27CZuteKXt6oVxaFfPgF90jZp+ydNic+O+F9IMXHp4N6oQ5Ym3KcVIoQH9/ro/Cw6B6gfRuMwqB73P/8H1DYffP4JV2iEr8Wnsawhs1eHzp4OBMPAiQEojey1M0GlU2m9W9e/c0NDSktrY29fT02Om8cL+8S2VlpQVu19bWLIDLsxHQy+Vy+v73v6+rV6+al+XneHFxUVtbW2pubtbg4KA6Ojqsh4Sn1ySVdLpqbGzU7u6urly5os985jNaWFiwI8YTiYQ2Nze1vLxsHiMGliwNDLbPMiJIXVFRYdk/Pl/7/Pnz9lny6PEwWcvh4WEtLCxYcLuzs1PvvfeeeXbsZbxLnpH36u3t1dbWlhYWFnT8+HF94QtfUDKZ1JUrV8yYhR5pOYPt5SqUaT4Txjr87/zPQsXsDXuo2L0u+oeiXOljtHbkgTwfyfCoxrv93i3wL+dfhH/7ZiIhRxJufI+G+DzpQ7jfKysrdhTH5uamVlZWrOE1mxLSf35+3oJctAukYz0RZxaB5/H/lkrPSAsNhVcU5RC1/+M/492YcFG9UuVv7+rzmZCq8Nf3yjWcZ67F+7D2YbYG14MqCd0879Z5zjhU9rwDkXNJJd2kvLH3nBtrw309b42C9TEF1mZmZkZXr15VRUWFWlpa1NXVZScw0KifjAkfhIrH4yX8MX1ZC4WC7t69qytXrpS0I/TojJaL6XTaSnA5jkaSZeB4XhMeubKyUrdu3dIzzzxjjXWgPhYXF40S4XkbGhqMx2auQsOOfKyvr1sGAdViqVRKbW1tGh0dVTKZNL7Z01/Ly8u6e/eu+vv7VVtbq6GhIQssoth9AKyxsdFaO7K36uvrDcTE43G9+OKLOn/+vIaHh/XTn/5Uk5OTJpMh7edL/L3sl0O+Xoa9vIW0Av9G1gFf4V4styfDzz1ofKwj2LmY51Ok0iCBV5Sh8glpCD7n3WjyK8OIOjX1JN9zLdwwSmfZXNRi83uPHOLxuClVr3iKxaI1qYYXw91C+YIeUNz+ffx7+Xf2Srrc3/46/noPclE8f+sH1/EcIUYhDAh4RMeGj0QOGtv4zcpnQDJc3/es9V4RI3ThvHJkhMaCTAv+RvHxO//+XuESdEVRowA8+i8W9zttTUxMWFVWW1ubjh8/rkKhYBkFa2tr+vDDDxWLxXT8+HFrmI7MUAa/t7dfznrt2jVTuBgQng/vYGZmRm1tbVpfX7cUN3KIfdAPUMB19vb2rGdCXV2dcrmcksmkKTAyf+BhOamiHN8YcvOTk5OWqZBOp+2EYe+l+AAt8761taXZ2VkDQadPn1ZfX59u375tewrZpI1lPB5XPB436sMj4s3NTf3oRz/S+fPndeHCBc3Oztr1Qy8QeQvfJezf4Kk6PxesSTn5A9yx/6XS2FQ4n163IaOekj1sHKl0y1kGj2i8Vg833GH/5gWkg2qy+vp6U44+5xQXcXNz8yNNqVGskkrcGSKfvsUh36+urrYu+fF43Hi9xsZGqwSikQ/cL+WIKF2UMA08pNIcwlDhhorVzwe/9zxUKGThd7zA8e7+98wB8xRyXOVoDdzTEBWEBoVN6BFoKHih0i3n8oV/Q294btt7V2x634O5XDAw5Pz8M/C+nOY6PT2t6elpPfTQQzp//rzxjZWVlRofH9d3vvMdRSL7WTOPP/64ufqRSKSkJ/SHH36oO3fu2PNisPzzeVrJG8BCoVACGML9xvWy2axGRkZ05swZLS4uWgNuPDSMJumXPk+5nGzxHLu7u4amyauFY+Y9qUr1ShTkD8JrbW1VX1+frl+/XvIe7An2jOfffTC9pqZGExMTunr1qr785S+rs7PTAome5+edfd4z6x6LxcwAearpsLkNg7wYF4LXZLuwXj67JnxHf50QVJQbRypdL7yh6+tHuY3ECx72ACy6bzAcImffnSzkWIiWs5AIGwvqCxJAAqBquDtSWRKJhBVa+GM6EIhkMmk5wCwoChzLzcYK3bnD0tFChRYarXB49O+/B2INXaYQqXru1F/TKwYCT+GaeyPi+ygwfG6pv1+IkkPj6901FD9rj5uKwKMEfCDSPz/3825gCBYkKZVKKZ1Oa2JiQsPDwzp9+rR6enrs6B1pv/nM8vKyCoWC3nnnHcViMT3xxBN2bA69CtbW1jQ+Pm4Ki/uEhqtQKNjhlD4IDcLlnUPqhfna2dnRrVu3rFCChvH5fN5KdwuFggX8yCTwnhD7BUWIDBMgZP8sLS1pb2/PAnM0X6I6D6+Cw0/hjgcHB02GvJL2a0lgmOfAe62pqdGnP/1p/af/9J/0ox/9SI888ogaGxvteHk+VywWrVSYNQaZeyXoaTCexwffyu0r5sTz38xJuGdCoMH8hkj4sPFATrecy3jY5/zwvF855QsU953bEWiGt2Q+AINlgxP2HaqKxaKlEcE3+o5cCBRKtVAoaG1tzVoFguSi0ajV06fTaWuQvLKysj9x/8fy+VaVW1tbxjd6dzRcJC8U4eI9aHhe3SOAcko4DJz5efTr5RV0mLrmETzf8ffwQuuVbSgH/hn9JgEBeqMCzeFRO+viYwghauHafB8Z8nGERCKhjo4Ozc/Pa2lpSdvb26qvr7czy8gD5hnn5ub0zjvvqKenR0NDQ3ZP5BQ3GTrDK1vpINsnl8tZ9zyUdkNDQwm1FBoQv04jIyOam5tTfX29lpaWlEgkjLqA5/WdyEB5dXV1djCmX6NCoWAKkAwF4iC5XK7kCBoMCR6HJN2+fVuzs7Pq6elRRUWFTpw4odraWi0vL5fI3s7OjpU5U51XLBaNumMfHTt2TL/4i7+ohYUFVVdXq7Oz04AS/LSXPXQHiNn/ns+gaAEhPvspHMgyihrwdVhALzTwnsZ60HhgE3N/wwdxFQx/c69YeFA//MYNA0DeenmrjaBQKuyVNdF0BIxFINd3fX3dFDWWnkkGkTCxWGYUKsqeeSCtqKGhQVtbW1pcXNTy8rJVCoUI2LuVvm6fefCIMuSdyglKuBE89+aVJT/39w/TcDwCYsOGa+TTBz1P6tfao1quH2YxhOvuA2ShwuLZaAfq84+9uxfOU4iCuX5dXZ36+/u1ubmp1tbWj5yX5pETfzKZjKamptTX12fojmdMJpMlRiPkIZGjbDarbDZr/XR9Xwz+HOZFFotFLS8va3p6Wt3d3VpbWzPuFnTp89g3NjbU09NjfUtCeon7NDQ0WFEF4CObzVoTm4qKCiUSCS0sLNi+YV5HRkb09ttv65d/+ZcViUQ0NDSkZ599Vl/72tdszRj0uyXfnPuTXSHt76VXXnlF9+7dszLlycnJEvTpvWHiNeXm3ntovtCIfR420GFu4ISRWxSuX5fwO/9QhSt9zOwFXqjcKPfwR30X1OEVH2WO5TYmG448XNwSUm7y+bydISYdNJghR9BzMjwfyBfeBq6OJHKab8TjcVVWVlo/U45q5j28csWFgRP2PDBoCD4MRCmVCqdHSuU8hXL0AM/jF94reS/k/nr+OwgWG8Cnw/nn8Nfwz1wOUXsj4qmAkGZgfRDCWAAATABJREFUTTxnx/A8PXnCbDSvQDxNwfVCgIDir6ysVG9vr/H6/jw25hhPCS9lc3NTExMTlmvKRo7FYsb/QZOFhoPWjE1NTZqcnLSDJX2ZMnLCmoZ7QJLl/nZ3d5dk7HAvZBCD7mXSV8v5daupqVEqlTIlSzCZvGHmhOY6W1tbdu2dnR1dvXpVzz//vNra2lRfX6/Pfvaz+tGPfqS5uTmTPa7hz8vz9J2XHSr+isWi0um0BbwBUtCEINzDMnRYe+YWnSDJPI3QQwwBED/zf3vvg+fxMhhShoeNjxVIC4NC/vcfh8PwA8H0//cKw29eXsIT537z0IxZ+ijKQ7H77/gIN5kPDPqh1tXVKR6Pm0sGhwafyAC1+8AbjcR9ojulkZKsTyiJ7+WoBa/wmHt/z3BtQqHhueCeQ6NYjlv1AsQ6I2B+c4T39pSF59LCz+HBeKVbTpbC5/IbCMPr5SVEsj5ohFfCvz3XyllzvoIOuYHrr6mpsVakkkwGiAegdNPptB555BEtLy9rfn5eq6urikQiqq2tVXt7u06fPq2TJ09ag5mpqSmtra0Z18i1oLMACry/50ZXVlbMsNPdDdTX1tam5uZmK2jxh3Qihx7F8V3SJykc4toYhGKxaGle9L0mnY18WmS0sbFRra2tJRRcTU2NGhsbtbq6qsnJSXV3d6uystK8VIAD6wYAA/xwbbKSULqh0T3M8HsgggHych5SOaFX7eUxpBn8316mfyalexj/wc3C331cBcxmBl15ROR5l5DnQ1gIwNEWj36u3qpVVVWpoaFBxeL+oYYksnvuTTrI+ayvry/hERsaGhSJRLSysqJcLmdC7hVQLpez66HEQ7fcLxbuig/SHTbvXiikj0ZJD5vrkDf1lWXlBMT/3PPPzLeXgRBth88RKlOvDFGSnl/l8x5lekrCvw+eBfPpUUb4LP4Zym0U5AOjRN8Dgk80lvEn25JNExr2RCKhs2fPam1tTXNzc8a7UnjR0tKixsZGLS0taWJiwnom4Mr6fFAf6Ar54UKhYHLoI/Xb29v2c5T23t6eUV7b29vmxns+lBTN5eVli2mgVPEUUVSFQsEUJUbCK0OP0v1x5zx3Y2OjdnZ2tLi4aBlDxWKx5Hs+PoFBQ+YJnOJNhHvAI2a/5sg/AyMT7i2+Uy6DJuRt/Qj3k5fho8aRStcHbcoNr9m9xfDc4VGDiUToQ9TLpHkqoFgs2kGF/hw2ehSQw8gkUPlSLB50yEIBIEhsNpQ57uPOzo4FXMJj1In4ekH1FhQDwbvgQnLPRCKhhoYG23w+g8MrXeYy7FHhXSF/X792/N4jer924fp6a+/vA+L0n8ezCBGqf6bwOf3wmR78HhkIFSif4+BJntXfz7+DdND7waNGfs8zsUa4152dnUqlUmptbdWxY8cseIpL7M9ZY5ARU19fr3g8rp6eHjU3N9uxUzzzrVu3dPfuXQu2oujIY/XeQDk6CeMAsiSOQVrX3NycKcTNzc2PeIySLCAFWGFvUGDhwQDBP4JqNA3CO0gkEhocHFRTU1OJHHhDKx2koLW0tJTIqjd6KNww5uD3hacEQuPqvxcqSG/AkbvQoHONYvEgQIou4u9wlAMcoQweNh5YHOGtnf/5YRvNI6hQ+R62mX0fBj+YPPggJsZXohWLB2W81IHX1tYaaiMzYmFhoeRZyHHkYD/KiFFSi4uL1jzcH4LId1G63jWSPhoMgubw/C7uK5xgU1OTHUEDF82G98UiXC+0uuHi+0CX3wjhZvZIoVzqmRc6rwz4TLmA2mEomv+H3pNHjqE8hcIOEiz33v5n4cbz74liQY7omTA9Pa3HHnvMqqdOnz6tXC6niYkJC3z5d/Rl5cwfGQIU1oAwd3Z21NzcbPfllF8qJVtbW+13IQIL5weajQIN9g99IFBk8/PzamhoUFNTk3mVyCpgZXl5WZOTk5qdnTVZJu5QXV1t96VoyccJACHMhwcxZGnAL0ciEaMDmSMCmB7R+7Xl/EUfPOM+6A2/F7xch4rWByy9J8H8IuOhl3iYwi03wjU7ajxQ6YaTEaKbUMGUG175hoo3zFYIEZKkkgVkwlCQ0WjUFFdbW5sSiYQFXBAOqIWQYK+vr7cjvFlkuj95/iiMrtP3N0Rk3mJ7jpCcyLq6OrsnG7etrU0nTpywlCXcLnJAr127psnJSXN3QjTN8AE+n04V5tAyt1zPP7tUGshCgEPExGYpl48aKnC/7n5zeNRCQxv/LHwH5cj1Q2Ts+d1QYWHMPSLy1MnW1pbu37+vn/zkJ5b7Ojg4qEQioa6uLl24cEEtLS2anp6242S8/NTV1ZWkuBE3YA64H5H75uZmra6uWmet7u5u1dfXq7u7W83NzWX3A3LCu0OZ0bgHLyYajRpd4ZU3tIg/7JE4BF4cTWlaW1sNuReLRfs3Xia8bzweV7FY1MjIiFZXV5VKpRSNRu2QAQ+SCLrhQZIvDLUWGnmMwtzcnB377nWDlw+vHL3MhvvSe2foEHSKB03sCa+jQuD4IHRbzvMLxwMDaR4l+JuHn/NKOHwg/wIh6vW8SznexN8TaysdwH9QZ319vaLRqJaXl42nqqiosB4Lm5ubdl96fMbjcVPQCC8KBeTg08P8nJRD77x3OFf8jKACwtnS0qL+/n4NDAwokUjY+0OP9Pb2qrW1VR9++KGl7WAIvLD4NUIIPXLyCiyc35Cz9cUXvgjBr6E3XhgZ3tmjkNDAhoPr+vPL+Kx/Bk8RhEo7RO7h70OX1T/P9va2Jicn7WiasbExTU5OGkXV09OjeDyukydPmmfkXXWUCM+FN7O3t2e0GUomHo+ru7vbsiDu37+v8+fPq76+3s4rA00TZPPG28sgNINfX0AC80h+unfPmVe8KQJ6eFbIJbERmkJRscYeqqmpsTPfOjo6DF03NDTo6aef1s2bN60KFM9xeXlZIyMj1uMkPOrLG89sNquxsTE7+88rWb9HWVOv8A7zvDxK5pqHpcOG4LCczPp7eDksxwKE42NlL/iH+bifPwwBl+OJvbUKkbT/WTmXGku+sbFhlEAmk7EFAxGAfOm9QMqZD9z59C6/kXGp/O8R5nJcJe8ZPn80GlVTU5P6+/vV2dlpij8SiZQcWQL6q6ysVGdnp/L5g45W2WxWs7Ozmpubs76yHnF61MDzg9A9tcIGxurz3TB4EK6TR42hW+cVo19vLwOeo0Vx+MAMaMSni3nEzfMSkT/M8JTjkj1dJsmyWXgvmthg3PFKPEKWZH2NPapnzuFaOQInm80qHo+rv79f/f39duTN/Py89WNIJBLq7e3V1NSUBcB8SpTPC6bzlz9BF3klk4H1JsDGHiHYXCgcVINyfWm/yXokElF7e7sVkUgqacSDp9fR0aGzZ89ahgHz9elPf1rDw8P69re/bTnDnEqxurpqfXN9Zo03/FtbW7p7967m5uZKCjTK5aOH+iD0yA7TJV4GD1PafnwciiFU8keNBwbS/AN9nHEU0uXnCOpRSDq0It5V9f+Oxfb76c7Pz9tR7eRBemsqHWxorC9Np/1C+NxCSSXBL5/hQIUb2Q9S6dEzKE2+F4/H1d7err6+Pp06dUrt7e1mfeHlcLl885Pq6mprhQd6ofR0bm7OEBZzxpygPAkMeAuPMkN4fTqNz/tlffw68TsMkadQ+LdHFqASr9RRJqHrx9p6BY3CC11Qz7f5Z+P+3nB4PtpTIORi0+C8sbFRiUTC0Gs0Gv1INRT3xAh4ow2inJ2d1a1bt3T//n2trq6qrq5OZ8+e1dmzZ3X8+HE7pYHS3rq6OvX29urq1auanZ1VY2NjyflzvJM3VrwT3dnoEuYDUMvLy5qbm1NTU5N2d3ft/DfvvREw5qQWAsOUuCOfExMT1uw9Go2WnMbseduOjg594Qtf0MTEhD744AM7O625uVkNDQ3WUc03W2dtdnZ2rIMZn/PcrdcVXsbC4GsI0jz1x/BeE8rde3Afd4Qe18cZHyt7wbvSodZ/kFYPh1eYR7noh/0/dHclWeCLZuW4xT6pmgFK8u3qvCsHeoXTwjWk6fTe3p4JJorHl1iy8aqqqpRIJNTW1maNp1taWpROp9XU1GTK0W/qiooKa3yN4qa5CQLR0NBgyegoYo86yWfFFfYInso8X2DA/NJuz/NdUCwIsKcN4PDS6bRSqVSJ640R8yWvIDf4Pd/Nio1JECdUnDyjNwB8N+R5PbLxlII3Nh4xgTDz+bxOnz6t9vZ2U8o8ez6fNzoBWc3n89bHGWO/urqqxcVFjY6Oanl52Qwe3Cu9ZwcHB7WysqJ79+5pdHRU8XhcTU1NOnbsmJ3HhtJDHnd3d9Xc3GzFGVR5YSjDOcvn88pms1YW3NHRYa0kUZTkoi8vLxsCbWxstHVCnuCb+WwkEtHIyIiuX7+uY8eOlVyzqqpKnZ2damlpsb1FUUl7e7v29vYsC8JTYOzZ2dlZjY+Pl/Th8J4w+8QrXa9cvXEOhwdTHvxJKjkA4f+PTivn1R82jlS6dPrx6RoPuvmDRnidj8Od+O+GE4OiW11d1c7OjllQUB7cHUpOOsiXZeBeebcbsj8ejyuVSqmvr8+CdJlMRplMxlw2nwcL+qFrf19fn1paWtTQ0FCSilNXV6dUKmUpRSDAzc1NO5mVKDg0CUoPpUzqTywWM1eZzZJMJs1NBI1jnDhHDmVYWVmpdDqtvr4+e6ZI5KC7FbwniFbaLybp7e219ojR6H4GyOrqqq2FD9RFIpGSJuAoNL6D4sAz4D7l0ntYc1/4Uo7vDdO7vPzh3nZ1denpp582ZUGf1+XlZV27dk2jo6OqqalRT09PSYrU6uqqlfW+8847dmAjEXe4Xe61vLys9957Ty+88IKGhoaUyWQ0MjKimzdvqrW1Va2trTp+/Ljm5+d15coV7e7u2rPgkXA0D8Ew6UDZ+Rxf3+RldnbWTjaGY4YT9v2DQZkUh1DAk81mNTc3Z/fy6H9sbMzS3jDW8/Pz+ru/+ztdvnzZ2oU2NDSoubnZ+kV0dHSUeDYY5/X1dd2/f1/ZbLbEowgpAh/b8frCc/oM74n5DAa+Q5ZGKDOh91SOeggVLX+HzxaOI5WuP9HTI4ajOI5yRHOIRPi3pxmkj1qnowIxCIDn+ULF5xtCsynJx4U39Qn3RGsjkYiV+CaTSTubqr29XRUVFerq6rKzsHwKD5QDKLC9vd3SwxBMUn3YJJQYg8w3NjasKgjXFHQDN0caG3mavmqJfMpUKmWnFNDiL5vNllAAINr6+nql02m1traqo6NDra2t1rsV5MMfad8gtba2qru7W8lkUpLsUNDl5WVzi/06+EMHvTeCcgYJkz+KkfK0k6cjuDbcrpc5v0l9UNEbXjZSfX29hoaGSnom7+7u6tatW/r7v/97O6SRTIN4PK69vT0LvsGxe6QEb+qzPKT97mXvvfeezp07p2PHjmlra0vj4+MaHR21+58+fVqrq6u6e/euMpmMPS+KFXfYp4dxHx+MpJE5WTnr6+vKZDKqqqqyqjlS5ra2tiyojCe0srKinZ0dTU1NGYigfL6+vt4yMRYWFtTc3Gzzu7y8rOHhYavei0Qi6urqUldXl8lmY2OjrRXgiGcZGRmxuQwpAwYeDjJQ7nPsdxQuStejUp8N5XPqy8kResY/x2Ec8IPGA3svVFVVlVRa+U3g0UU5ixSOo+B7OQRcLpDDKOdKllsYJpmyQgIdKGKEHbTItVC8IEgyB9ra2tTW1mb3jkajVqwBAq2urjalQTd/SZYhweZdW1vTzMyMcrmcoY6VlRXrYQpC9QIEdcAGg0LBDY3H44acaBoNXxaWMYM80+m0NT7BIMVi+81hOjo6NDAwYHwypy8TDKypqbHodyaTMZTreU7m3Af2pIPSTh8o860TaSbkM0dYz2KxaKd+eH6a9fMBTTYLyp758EhHOqiE4mTg5eVl+w70C0bEG+na2tqSajXPNXuPLJ/P6+7du9rY2NDQ0JB6e3s1Ojqq69evq7m5WalUSrFYTCdOnNDe3p4mJibMuMM1r6yslNA23oiE2SS49YVCQfPz8yoWi9bkqbKy0uSP/rnMMwdSUjQyMDBgSh+ZqKio0NjYmCYmJjQwMGBlxnV1dXruuec0MzNj1FYqlVIymdTOzo5mZmY0NDRUYpA4WotOangJXpF6LybMNCin+JCTUD94asmvO3vVUxaer/d/l+P1D9NT5cYDlS5o0EePvVDz4IfxvSFSYfiUICbUXyMMkvjNdtjwBsDzPPCgVVVVWllZsdQXX7CAckMhSzK+jmvBl6JUKRVGGeFm81lpf3E55RTKoKamRs3NzVpaWrJGIyiNyclJra2tWbN1lCrBNfjQ6upqJZNJRSIRq5oCjQ8ODqq1tdWebXd3V3Nzc5qdnbWGJiBk0uc89RGJREpa9HV0dJjAwlN3dHRYKz+qmdg8nKrAXKJ8yyWhe04auYDSAvV748GcotwImPJ8zGPoPYHspNLG7zS38QoTPh+XfHt72wyMf2ZJJX1ry8UiQnnN5/OamprS+vq6enp6VF9fr2w2q4sXL+rRRx+1XO6enh6jfqR9Lj+XyymbzRoAwGhKspaJGFcMdH19vRUGAQBQkFSzEbQtFoslHP7m5qaamprU1dVl57ltbGzo1KlTqqio0NLSkgV/UYbQE7zH4OCg8eQ3btzQ1NSUHn/8cZsLUt2mpqZ07949ex9S1Lyh9V4D9yyHhMvFAZAVwIpHvegAQBiyEvbS9R4adCBAIUTcR40H9l6orKy0FnI04ziMQgjTg/y/cfOlUivjg0D+/+FE+uuFKNdbNKy8j1JTeeY3JsYEoUahsTBYW08ZkEQeiURKmjvjDlFlxj2ZQxaTclH6QoAMlpaWLPAyNzdnvCf86NramjUlIUgHJ8c9QENsKtA5m2tqakrT09OGxqPRaEkntGKxaIJOGz8CeZWVlerr61NdXZ0ZG6qOMALMaz5/0Fg75M5BNV52PLLwdJIX7J2dHesAh4Jlrf0JBL4wIKSdPMUQbg7f+a1Q2M+TPnHihBKJhPXe6OvrKwngeAMfIir/HuViEMVi0brWtba2qra2VmNjY9rd3dVjjz1mlFYqlbJretlYXV01w8QeZf34P+XtRPa3t7e1tLRkgV8KfOrq6ko8kmg0qtXVVdXW1hoXy79B+nV1dWpvb9enPvUpDQ4OlhhDUHUul9OpU6d04cIF1dfXa2ZmRnNzc8pkMpqdnZV0oFgzmYzu3r1rbVFRfHgzoRfr5zGUJT/P/O3TD/1+QVfg6fruchguPAi8IDwM9iHrHZYPHzUeeBowx1Svra3p7t271jG+HJVQ7ueegijX9aoc38vw1VSgaxSp38w+KmkvVnFw6oAkcwn5myBZNBq1/Mz19XXjeuFRfUoX3Ojy8rIFCQg45HI5E2pygIvFotXYQwmwWUD5PBvd0pqamtTU1KRodD9JnGNl4H1RllVVVZZzjAB2dnaqrq7Ogiy0Q8xms5qfnzeeTpJtIn88Pdf3Z4JJB1Vj8MrZbFYLCwvm7mazWasQZL4RTAbCGLpinqbyyspvHgwc7jJzyYbysoFi9EiX34eIp1DYbxVIcAjZjMVi1oeBwFhdXV2J+4kSp+zVo2RGSC94OUcRLCwsWDUiXOhDDz1k6Wtk2Uj7RRFjY2Pa29tTU1NTSfc6jAvIm3XY3d215vstLS2WHQJKHhoa0sLCgjV0X1paUqFQ0NLSUknQCSXE+W7EDPi/Px7o8uXLmpub01NPPaWenh4Vi/uBx97eXq2srKixsVH5fN5oKWgKDKhHn8yrV2Tea/E/Y21Cheypz5AS4DvMGwYIz8zrNB87QceEYI+5OmocqXRbWlo0MDCgdDqtqampEoE+jLt9EF8b/j50D3h4FK63TggLz0H0ne+VQzHA/9XV1ZJr+s/R3Z7NzeQTVJMO+D64UygJmpXQi1Q6aOSDRWVTrK+v27HvoOKdnR0lEglTtm1tbWpsbNTm5qaGh4e1tramqakpC3KguEHiiUTCSozT6bTlVoJ0V1dXNT09rZWVFeshQTAjlUrZqQG0MSR9KR6PS1JJ9RJHaftm8MyfP52DXhi+0CJEuT4dEbfUow9kgjWilJVADh4Dn8NocXwT6+zphtDb4roeGSOjNKwByfqAJQoBbpRDDHmvw0a4DwqFghmn+vp6ra+va2xsTNlsVj09Perv77fGO3Nzc0a5gBBpQUqern8nTvglw8V7Rt5gHD9+3Dja7e1tvfXWW7p//77y+bzxzBzU2NTUZCXSBB/hnldWVlRXV6eqqir19PToscceUzqdNlotmUyqp6dHV65cUVdXlzY3N7W4uKjFxUWNjY0ZSvfeD3uMPeUPoUVePDV52JyHhs8rcPY1sRLkzyteZACPjvsCRELF+zNxuqdOnVJbW5tZQDb9gzS53zh+lHv5MHcuHJ4mYDHI86Pnqd/MfkJ9ov/W1laJ+48yQXC4P5PGJq+oqDBFxCQT7U+n06qvrze05BUrC5VMJpVMJrW1taX5+XlrQ4n7jDA2NDQokUiUNE73aVck3TM4LQAFXltba+4888G6LS8vmxHwAubLNOGJfTc0lBwZBWzmlZUVm09Qt0cIzDPNr+GjGT6lxkei4a99hkPoCsKf7e7uKh6PmyJBIXnaJPSUwqAWssdmIt+aP74PhU9hw2vj2r5LHdcv5wXyOw8wUPC9vb3mmsOTz8/P6+TJk0qn09re3lY2m7X74G0xZ+Q60/sWWaQpFAewgvAxNtFo1PKsKyoqlEwmjaMHDHBKC5QH16FL2Y0bNzQ8PKzq6mpduHBBjz/+uJU1Q0mura1pcXHR0hPxlsbHx+0QWLwMgpseabNfJRk14hWvp3fCVEHmGZ1BPwnAgZd51gqZgXKCf/bX9NflZz6X+7DxQKQbjUbNdWbjHoZ2uRkTwsAS+e+GAumrx3wyPYqCReBa3INcYjaCXyS+760lg03KRqMwwKf+FAr750h1dHQolUrZM1DFtL6+rqmpKeN5UB4E4HBJNjc3NT09re3tbbsWhwBWVFRYj1HSzkCTq6urVpvPYYlYX/74PGHQZjabNQqDueTdseZ0mZIOqBeEeHV11RSlP78OjplAJMLo3XL4bCiaTCZjAR4ffEX5INySPpLf6t9TOqgo5LloCB+LxQypM38+RSj0gMLgiI8h+M2HLCOfKFXeFTee0yM8svfX5zv+mrFYzDqMPfLII8aZf/DBB1pYWDAjvbq6qs7OTiu28esKdeTTCvf29owywlDW1NSovb1dHR0dJQEjHwhinzQ1Namzs1PSwXFUGBWMKbTM+vq67t27p8uXL2t6etrk4plnnlFXV5empqa0urqq2dlZzczM6MaNG2pvb1d1dbXu37+vkZERZTKZElkGtXMv5g0jwf4Piycw1AQ5ffoc7wKdVu4wWbxR9q4PAiPnPq0sEolYHMj38vbo/LBxpNJl4/HHj1Dh+gny6TpMIC6YP6OIaxJF9wtKhQ8vC4+D0qGhBr+XZIEeIqs0vYGPYyKZLFw72vnhYvEOBKTgTwk0gDSy2ay2traM262urlZLS4sFPeCsSM1BiGmSzQkGkUjEItNkMvgUsMbGRiWTSUvIX1paMl6S925qalIsFjNEQcUSSgelilHIZDLKZrO2TrwjSNYjqJ2dnZL8YITap9GgrEDRuLZ4AGwsjCLrxt+8i89m4LmRK97B00KFwv4xLxgxMicikYgVF3hjy5p6L4g58JsKpY2sh4Ey3m97e1vJZFIdHR2ampoy+fEplhh2Sdbak2N8qFYkeFdbW6uRkRGNj49raWlJ0WjU8mvb2tosgDk9Pa2FhQVrcoOBR+bZd6lUSi0tLerp6flIVVpYWOJzfPGeksmkUUWkMubzeS0uLmpmZsYoMFIH7927p76+PvX29iqdTmtubk7j4+O6d++eRkZG9PTTT1se8vz8vD0LitOjzBA58jn2Ke8QektQPhgY9jBy6bliQAMgz58SU+76HmTwOwwbwM0r+3LjSKWbyWTM/fQ0gM8wQEBRVKDG6upq62/LeUc7OzvKZrNaXV3V8vKyFhcXzf0JOTOEA9cWAcE1YniB81xpfX29Wc+GhgarWqMaxxsUcjBJ5/JGA1cHvhcXUJIVBuB2c7w3CmlnZ8dyV+GKSd+JxWLWYzUsKAAx0GEf159ewZSdRqNRWxuMGmgd6gQUjPLyif0IOpuT+c3n8yX9HDBSCDWIxOc3kr/qjywifQzFHab7sIF5Pr+xGJ4GCAMh6+vrWlhYsGfmJISZmRm1t7ertbVV6XTaZINgqEcu0sG5elzft0H0ihcOvlgslshYOp3WQw89pObmZkvlokSbDAAKPegyR0oVKKtQ2E/5GxwcVDKZVGtrq5UEz8zMWGALxVtfX29NYfx+gO9NJpMaGBhQW1ubBgYGdPLkSSt4gR4CyVVVVam5uVmtra1KJBJGH3BQgHfFd3Z2ND09rfv376uyslKnTp1Sb2+vVS8iW1SgkfmysLCgvr4+PfTQQ7p586YZdpQbf1C4eEYoT4K5nF8I0vTyBFDi0E6POL3nI6kk86acZ4V8ey/IK11kEoXrA3/EmQ4bRypdItSgIx/Y8q4+KSu0KyQY1Nvbq8HBQTuug4TpfD6vhYUFQ7MgkzAC7WE/LnBooXzkmYnERYGricViZsH8RGOtUGBEokFHDQ0N6urqUlNTkxVAgFzJ/SUxfnt724SThSIKvLGxoebmZiu5nJ6eVjabVTKZtJaOu7u7Ftjietvb25qentbw8LBWVlbU3t6urq4uLS4uGt2DUtvc3DRXkLUh3Qb04NNhfFkxltu7Xh5xkJsMBYKQeQS4sbFh6B/ljALwxREIMOvngyAhF8fw3D9zxQaloxycNoGjbDarqakpDQ4Oqr+/v0S5YaRx1ZFrNhn8HTyvBwNw3ZJKesLW1dWpra3NUDvX9KXcvAf3wjixB1DMyWRSdXV1SiaTGh4etr23ubmpubm5kj6+fN8rAvp9tLa2qr+/X6dPn7aS3tXVVWsO5WkF5LSzs1OxWEwdHR1Kp9PGHYN2qRpbX1/Xo48+qoGBAcvSmZqaUi6X0+nTp5VIJCTtg4Cf+7mf07lz5yzLZ2xsTIlEoiQFFbn0HoYkc9+9h8NAYbOG7Ht/QoanpnxGDjrFF/Iwh6Brb+T9nmbuMcodHR1qamqSJMtlPmocqXQ3NjZsQuAsGaGwNjQ0qLOz08olsaDSQQ7s6uqqxsfHrVs9HKWfOCYda8PPvEXyyMiX+FE1VVlZWXKqL8UA3qryXdAigs8ig5DZAFhfNnhdXZ1mZmYsI4AN09DQYM/vW+lhOUm5mp+fV01NjSFjaZ9Db29vLyktnpmZsTQhIure1UXZkYqTTqfNDczlciVReZSVT52LRCL27CBdPACOamlpabEGJvPz8yoUCiWCzblfHO8i6SP9KDw369dPOoiml+M/wyArxgCUDGWE5+IjzQsLC9aRq7e39yORZU+R8Fwe7fvWgp7bDZ+vsrLSPKgw28Xnekaj0ZLUOWie4eFhO+UB3rGystKOd6+srCyRte3tbUOmi4uL9jMKV7q7u9Xa2qre3l51dnZaP1vormw2q8XFxZLYSNjkv6KiQr29vXaoJCXBb7/9tkZHR5VMJnXu3LkSBDk4OFhSSo8cpFIpO8p9enpaiUSiJMiGAWb49WDf463wjB7howNYIzxZdJZXkD4v3YMBr5wBKA/KQpCk9vZ2DQwMKBKJmD77mVLGpINzlRAw/mbBmNTOzk5L9AbdwJ+QzD81NaXR0VHjO3lAv9m8ZfHuvUchfsN65S8dKBZcEfIBfVex0GXw3CXuiZ90//na2loLSNy+fVvDw8OWvD83N6dcLqeenh47+4oGKfB63IuMArqjUbVWV1en5uZmu280GrV+pChsKtB4JjjwfD6vrq4uoy1u3rxptAXCiJJi3jEQKDLmb3l5WdPT04rFYmppaTG07/s+wG0vLCxY8/iNjQ3LxEAW4D7DwBnD/z/8nXcJeV8vK/6dJJXIE57GzZs3FY1G1dfX9xEZ5poYIJSQ5xFJDfO531yHWEFVVVUJauIaPmuB7BIfsBkZGdGHH35oyJIGSzT+oQlRV1eX5UNLsqboIyMjymazqq2tVV9fn/r7+9Xa2mpNljwnT5oWZ6KB/KhGhNaj+CWZTJqhyOVy+p//83/qO9/5jnZ3d3XmzBlLN6PUmPmj36/vOZLL5TQ6OloSs/Aej+eUwwwRv67Mn/ecuDf7H2XqT9VAT/jUMA8IvIEFMIW/95kSeDG9vb1KJpNaXl4uiZ0cNR7Y2tEHl0BqWBYCOH6RPUEPp0nVCQoXEtwLPPfz3I53Ofi9V7goDF9Fxv89X0TqjO8hgdUjfQylxqSzMbCYpMulUik1NzeXlIIilMVi0dJsSBqHH0N5eIqEayYSCTU3NyuZTNqZbZ66SSQS5mJREQeHhBvJPTkAcG5uTvfv3/+Ih+ItMUiPuQVdb25uamFhQTMzM1aDT7cyqpnIZFhcXNTs7KxVzkkyhdHS0lISTPSZK6HyZGOE8QKfVcG88LkwG4UNyPrxmcXFRV2/fl3RaFQ9PT0lCpc18WgnjF9wfWgTT6tIshRAzwkzPCrnufCYxsfHNTw8bIook8lYG8a2tjbF43Elk0nrRZtOp7W+vl4SnU+lUsaPtrS0qKOjQ4lEQpFIxGQeGiqXy2l2dtZ4cKg4ZLyiosJysjHkIPnr16/rO9/5jpaXlw39jo2N6cyZM0Z9pNNpjY6O6qc//aleeOEFnT59WnV1dRZYnpyctH4Rfp09+GEtmMsQ4eIleEXL71DWvBsy4NeTe4LGkfvw++gg70151ByNRk3v+VSzBylc6WOckcaDglhRVPX19aYssPKc1uCtXC6X08jIiCXo+1y3EL6XQ0Be8YYLwAYEQfliCVK14Oe8wiUARFYDn9nbOziunAXzbginPGQyGavEKhYPciDj8bhxtLjZBANYOJQHQbtkMqmuri61t7crHo/bPZiLlZWVEn6blB6UUXd3t9rb25VMJq0lIulEHgkgNMyVLyAg3aVQKBjnNzs7ayltNJWGClleXtbs7Ky1iFxbWytp6o7ghoixHMplDfm334gMr3CRSx/gYjOg1MqlhmWzWX344YeKRqPq7OwsARAoZ494Pd3ho/qgWubLG14QEbJWjqNGqaysrGh8fFxzc3PK5/OGlBYXF62MmowU1or+E97dRinT+Y0MFIK3xDA4WYVjn3xAERQOZ08AlFhHR0eHxsfHtbKyYoU1HHgJx0tmwB/8wR9oZGREnZ2dOnnypO2lubk5C7LhIXtD6b1Qj3QxuMwlMgt1CQIlI8qDqJCrRUYAaVBFgDoPCrw8eBDIepOrH4lESs6q+zjjgfQCQkfFFIqKFCOCQ7lczo5KB+lwuoHvOu952RAx+OE3nefdEEKvPHDHCQZgxQisEPlkUMGFoEQikZLTgFGULS0t1soPF4niB5ROVVWV2tvb1d/fr/b2dmuF6I+VR3hIxQGV+iIFScY7o7j39vbMKMB/SbIDBIks7+7u2uGaVDTNzMyUlJB62sa77KTrUc6MEHuFxeGeJN3Pzs6WKAef5xuNRi1/FFcTKink7vzw9zuM3/XK3LtxKE2PKPm5Nzy5XE4ffvih9vb21NPTYwFg72p6XpvBRvfBWoKmPhBZLBaNTpEOGu57OeffxDhQAFxbkhYXF62KiwHFhMwT1OMP9NXe3p5u3ryp9fV1ywAiuEgHO4LKYbMeT0NQgUgGws7Ojh0t393draGhISWTSW1vb2t+fl5PPfWULl++rLfeekv9/f2GsGOxmCl8ToPw6YEhTeA9MYyBz5cF1EEV8B0v494b8lSoT+fyiNqj15Dq8l5leGYi2ViAtrA46bBxpNL1QSq4W6LYLBianw1JUIloMkiKgJVHIuWQbrj5+D/ZBtKBKxyJ7Odi+u5ehULBXDECRFh8NhWCKsnQOb8jGMJE+8WhGGJ5edkOu+zo6FBnZ6cGBgYs7YrcSaw2wRGanicSCZu7lZUVq0AiC0PaR1WZTMbORvN5w7FYTK2trZZrjHs4Pz9vKXakwnkBZu6w4NAFBDrInIAagCIhOEKFGe6np16kA7pnb29Pi4uLZnwIUnquvhxPe9QI6ShfLeZlJeT7PY1QLO6fG3br1i1JUm9vb0m6YxjgQ279hpcOysbX19fNY2J9KA9GPr2sg8Sk/dzqeDxu8+SfHU4dJbi7u6uTJ0+WyClKt6GhwWQcRTk6OmrIFb4WpQsqQzbC90fpbW5uKpfL2T5/5plnjAceHBxUS0uL8fnV1dXq7u7W97//feug19zcbHEYPC/vhXmF6mXAeymsuXf7i8WiGQwUsFfifi5ZM/h4dA/35noo4zBo6zMZ2Ad40qxzJpMxDwjZ/5kCadzUcxtYVd9b1Ls7PoDkz0EqFouanZ21h/ObxW+acgvAxKMo+DnBMl+Rg9UiRzOTyWh8fNwi+WwE3yoxzN+TZAqWqrDGxkbt7u5amlsksl++2dzcbD12GxoaStwgqmgwQlhnSZY7vLCwYKl5lLWC0qFjCHaQGA+SAuXSAwKB4DqxWEwLCwsWfGFOPa9Non4sFrP8adxWOqVREEHD9dXV1Y9w5KAWj+wxtH5zheMohevd93LfA9F4lFtugHIkmVs7MTEhaT/6zJwT4PHI1K8nHhMoBw+AfhCk1nmkW86jAyx0dnaaVwAdxcjn8xawZF8RlCXQS+45f8/MzNjhrHg/xFngalkznzHig0MoXjwUlOTzzz+vRx55xNYTumBpaUkdHR3WmLyjo0OPP/64hoaGTHYoxPE0l+e4/d7zHpFf33D4kmf+z5z4Hg2ALOkgnYuYkleQHgl7hBwmDWCkULroEO/FPQhEPBDpwnuAFilZJVAGqgJJYl2JWqbTaXuxiooKi/B7lyFEuDx4GOThcyBR0mwIKtTX19uRJk1NTRZZpRmNj9xTVMA9PN1AVJ7+AiSMkyHQ0tJin02lUqbgfHAH7o2yVITMvytWFN6NYFWhsJ+SlU6njWtms9N/FPS7srKimpoaDQ4Oqr6+vqT/L0aBDQLKKRQKRp9wDBFuIiclNDU1WRSb6isatSPUCB+VUJ5LC/k4rzzLcbh+8FkfdQ6F2X/3KKUbBryoBiSbZm9vT319fSX5zT6Q43leNhbUGqcpwGs3NDQYVePBhecUPT/Pc5Cy5UvQ+R5ew507d8wIEmgjCOb7GKBsCoX9Sj3mBioIJZfP5426qqiosL4bXnGheKEZ2tratLOzY14emRE0GfrMZz6jM2fO6Ny5c2pra7MYwf37942zZh+H/C3zHHKxnmYCfNAUnXLnWGy/aKSpqcnS4ziclsEaen3C/Hq9UigUSloShHQDVCM0k08780b5qPFApEvUXDrgQovFolkMJoscwsrKSquLh8CPRqNqbm4ucQuXlpZKuJgHIR7/GSwgPGShUDDETQQ3nU4rGo1aEQOtG3nmMFIOLVFTU2N8JaXGuMg0l25razP3DDoBN0OSLYTnekCkvAPBPF/bTp6mJ/lxaUDjxeJ++hl8LfMAV0zln0exyWRSExMTJbRCR0eHTp06pa6uLlVV7Z8CC72BoYCf98+Yz+etfBgqBo/IV515V88jTb/e5RQuvy+ncH3QjZ/5AGE4UHbIclNTk06fPq2uri47An1xcVH5fF59fX3W0tKnt4XKnT/IHs3mp6amdP/+ffuZz8rwMsv/Y7H93gvxeNw4T0qYw1S2QqFg6XvFYtFyolEwHPWOwcXoeb7T9+DwPC6y6JUF6VZwvwRU6X7HyRrDw8PK5/PWTP/ZZ58toa84cn1ycrLEIBcKBTMwXvHCpZeTD7zaZDJpnc9A8PDrZF8AAplPv5Yobh8wLUfB4bnzTPx7Y2PDaFe/170+OSxOxThS6eK685DkJC4tLZW8CM1TsKQsArwXCwy6whX1xRFeCMoNBNFXB2GNWejt7W319/err69PlZWVVqmDleY8KI+KvHBC9FNcUFtbax3GaBjCOWm4a3Bp8IVkboDuSKdBcAi00PEIbq+yslI9PT3mGdCWEUXugwG0cIR6aG1tNfeOTQ+NQYZJbW2t5SvH43EdP35cvb29hlL8CQq5XM6MLQJVWVmpVCqliooK45rphBam3YVorRxaDbnO0AVHYfkgledVPRoq5yV5pYcBSaVS6unpUVdXlyoqKgw4ZDIZ7ezsqLe3V6lUygy5Rzq8H8aPZ4Lv7uzs1MbGhm7evKlCoaDW1lbzungWvutBTDKZVD6fN2+EfeBjHxh4en+Q8bC7u6uZmRlDkV6x83l6RKPcvOInbkEVF/LqA0wgWjjmnZ0djY2N6d1337Wm6vF43Ao2QN98D36Zgh+Ccl4Be48Xhc3PeCZKlZuamqxKlT7YNTU1tmdXVlaM9oBOYV/4dD8QMnIvHaBhDBB6wWc34WGilPk93ksYryg3HkgveFcAy+E76mxsbGh6elozMzNWCeark/L5vEUbseI0cPHduMJNE24khJaJAymyAIuLi9rd3VVTU5NWV1ctfw7UTV8EUmn8dXk3FMze3p5SqZQGBgYsf5ZTfaurq00ZEngi4EZ0mIgviAPinv6hvFtlZaW2trbsxAdcU0pU2QzUdJMRQaALfs53/6cqjewR7w1ks1lTEENDQ+be7u7umuu6s7NjfDwbJRLZP/IIDtM3vcHDCN17ryT8+oZBkZBGQun4PygTr3A9/+8VulfeIA9fjRSJREq4Ut4DTwX6CFSPAgvTFRkoMU5HXl1d1dWrV7WwsKDe3l4rFffxDZ4NXjKRSNhBAQAab3A8EmOd4XLxGMP5YrC+npv0NAeK1yM3H1yrqKiwYhw40WvXrml+ft4QMYqL9pK7u/td4GZnZ7W+vm4eGLGQMJ3Oc8qhLiAwT/YUxhKaDcM/OztrCp3gNFkzeJjMTShzPn0OZOu9cJ+W5lPJ/HWQzaM8OMaRShfoDNoimZ8brK2taXJyUuPj49rc3LQjyskFpOMRPK90sOnq6urU2Nho7nfoOvrheR0WgSKFyspKZbNZZbNZQ5Jra2tKJpMWsaSiiAg97rM3KL5QgONIOjo6DO3Dd+HSraysGIJiYXD54bm8cK+vr2tpack68/uTCHgukEk0GrU+CChuOPVisWinsVIhxumtBHLCqhzaUxYKBQ0MDCiRSKi9vV2pVEqbm5u2OeCkWCOPBPL5/br7yclJZTIZQ/kIoKcSPDI1QXM8VznuNVS4oMJyaTweTZcz2OU2MN8DFcLXJ5NJUxLr6+saHR1VoVCwUxY86mNTesToeUMa1qytren+/fuamZnR7u6uWltbSwLAoXEAFFB2TROokErx70QQx8+lV6heuZULmOEi45qXM2hcgxLnYrGoxcVFTUxM2HtT/u/z0EGgKysrxlkjS/5eXlaQC4ygjwOhK/BuUf7+ANdsNmuKn0Avz+ipOZ4Ro88z+D2D/GGk2NP83HtB0DU+EPkzpYzRH8CnqJAYvrGxYX0UOEUAvgnlQR+DnZ2dkp6jTBSH7XneJdxEbDpeiAAEydnUkheLRWsqA9ezvX1w8B7ItKmpyaKynhjnvihE78LTU5YIM52aCN7hEbCoIFAyPVDYvAuGiYR2IrAoZgI1IFzOBuNcNf4NJYIR8HmZHPmzurpqn+/q6rI1SaVSam9vt/efmJiwyjGQPMo5EoloYWFBIyMjVjQB74lAoog8X+gVlkcYIeLj86xB6IZLByivHH3hh5efUGltbGxoaWnJCjmkfQNLzIGKrXv37mlra8u6uvkN5V1hT/2Qu9vS0qLTp08rFouZ6y/JArI+lYlnrKiosNNy9/b2+1ugeL1xCWkaf//QOwifFzqLeUUuQbnMLfOLbIECca2npqY0Pz+vfP6gg18qlTJvEU9iY2PDWp8yP7ju3pix1vl83po8+TXzcSVkjZx6UlIBdLQlhVYIU8F4B3jj0OPFY2MOCQaz1nhLxWLREgf8nKOnDsuiYRypdHd3d9Xc3FzSUZ/67bm5OU1PTxs/yUujmLCMIYHOy8MFwjU+CJIzgUQWQSa5XE4VFRXq7Oy0yixvjVC4FRUVSqfThiRohhIqeZSc56W9ZQP1SSqJ3vr8SxLZ4YU5gn1jY8Oak8Pz0gM4Etk/1ZdSSWiGpqYmdXd3lxxjTUEFgoOQka5ULBat079XjBgJEHE0GrVcXAym33xY8d3d/c5oo6Oj1ssXZAvPJx2UFcNt+YBQmArEXPO3pwT88CjIKxFvKB/EobGpOboIY8bwncBisZiWlpY0MjKira0ty+5g/SORg+PsPcrn/el7K+2jwKmpKS0sLKhYLOrkyZNKJBIlm5vv1dXVWXN79gwb+7D9EL5jmOrkqZn29nZJ+96pL8rBSIZrwt6BUgTgkEZJYJUqRZ8mh/IbGRkxr9ZXs4Ie/XOitKEF2GegcemghSpGPp/PW4YOYIbcZvYqCpv5BAF7ncS68jNApn9GD6q4NwAoXJOfSem2trba8dukXc3OzlogBa7LLxI3hRuKRCKWxuIjhggUyqVcHqdHOhwkyUuSFkaOak9Pj3FHTJrvE4BLTlYFVXQh+oK0J3cT6xiJ7DcU5518VsPe3p7RCfF4XB0dHZaDyyLB3WGJaWzCczU2NmpiYsKUL31329rajF7w7497hUfh5xUei2vzubDqJhKJ2Jx0dnZa8IHAWF1dXUmTFAJOrDkK5yhe9UH8Lc/BCKkE/7f/vg+ScS1/ba/Q+B3tDH3LT4IgGCF/agBu6qlTp6z/AYEUgsEgJD8H1dXVlq7Y1NSk4eFhTUxM6Nq1azp27JjFBvg+qIoTq6mk5DimEM2Xe1dQI4bPI/JoNGpKEQ4XEMO8Mg+ecpMODqSkOdP8/Lzte2grXwiFYlpYWNDs7Kxisf2GSTT5Zt/ybN54kQHD/XknYgu+WATFRswCWfTdCOGkMQQ+IOYDlV6moNUYngcvFA56ebN2nu4K5+6wcaTSjcVilvw9NzenhYUFK+fj957LQ/GGARUeGH7S8yRecZcbkUjEUABH5lRVVSmdTlvid7FYtPxheB2UVGtrq4rFopW7onT39vY0OTlp+bteSWBRGxsb7fMYDJoj474grHC0JK7jfhN4onF1c3OzisWi9WogKEl1TTKZLEEXBCS2trbU2tpqCBwBwKUFAYBWJZnhwCtAMODaW1patLm5afNKy0oakRPoo4k268c8hUEE1ssLKZ8NFa5XzH54JeONw2GyEY4QATJ8QISNBSfLOXD8n88WCgXdvXtXOzs7OnnypDo7O0sCnSgY/7wAjurqaos54IIT/1hfX1c6nbZ4gI+G19fXq7293ZQ7/KU3XOH7o5x81oWfS+hAsmXCbIVwzlGCeIi7u7vWk2Nvb88CvwSnyZdl76+trWl8fNzmiFgEPDL/Rm8QewC0cU/WSFKJMvPxDWI4np4AobJH/NqHAMBzyofJDc/k0+G8t4IeRO/h2R42jlS6IyMjlghPFylfJsvCeqjuhd5HAOFCmEwmiQh3GDDxaIVUMzrXM1HJZNLycWlU4ytvmAAWtFgs2nlRpIeBWHkH0tB8v1HQJSippaXFngs3DQ6ViDKNxtnMNDIHjdNCr6KioqTRN8IcWm9ygff29kp6N5C7mMvlrPoMdLC7u2tHuviNm8vlSugaSSXKGU4Rrm55ebmkqi3MVvBurN8o4fD8bbkRKufDhke4Xskcdk1/T4x22Pjeo2W/wbe2tqyR+M7Ojrq6ukxh+ewNj9wICFHyTX57S0uL5ufnrTMbvZpDfrepqUk9PT1W7IJniRyHVIznH8M1YR+BTPmDkvaeKoPr453SdY5+DgCezs5Oa3jFs5ClQ1pbVVWVGTXP3/IcKMTwRAv2o89XJybk+VOQLAqbz7C2Umm1pPeMeG8vI2FwL/yM535B9zwDBo4G7oeNI5UuTVNCyO97Lni3KhR++C8G7gsWA1K8XACN4ftf0riDYBWuPAjE9x+Aw6O3q49oFotFy70lBYXf0bRndXXVBBJl6steUbQIZiKRsOgurhVGRTrI80TpgswLhUJJ4xPQLiXFuVzOIsGcBkuzeNAzVAKBxr29PVPaZFWABlg7nx2xsLBgKJmae1/BtL6+XuIJeKXrBRQBLMc3husborYHKVuvFLkP1w7Tj7gu10Sp+ZRDZNr3SfDf4Rp8l/PPNjc31d/fb/nNBIlAvHhuKEeoqpqaGjv2PpPJaH5+3lIqGxsbLbDFvPhMm7q6OvMy+b1/Pj8fzAV7DMOK0gpPVPEBzzClDGBEkUMkErH849raWjU3N1tXPKg4SqzJzweRkufLOjIvIF3KjT3fimFjX1AQwdltzBt8LpQisuuBoN/L/l29p1LO4/Yy6uXeo272Gd7iUchZ+hitHf0GCvkzr3ixquHG8Q/of48bH9IRUmn3dgoN6Objc+hQJERR4VXJ1/OTjKtMVJggAKWcmUxGy8vLqqystAXlHVHoNPigkoz3Zp44iTeTyWh7e9uak8MlcTIuCfE8HwqfoAScKqfykqJF0JJiDPheTsmIx+MqFovW7Jr5wqjATcM1shHhbVECtbW1FmzE00EBI6jh5sYYo9RChMnwCpHxcZCtR27+56F35O/j7+09J5+5wsb0a+kVMDJcUVFhueD5fF5DQ0OW2eApB64FPVEoFMydZ37wTubn57WwsKClpSXF43HrHwK1Qy46SlPazyiCumI/okB5Zn7Gs6GwamtrDeV6j4R3DgNwKBk8nUQiUdJnAcMQftanlHnDx77D6BHTQenzLN5I+hRV5oX5o4kU/YhB89XV1RbrIJCOzgCReuXL9VG6GE7mh8/wTl5e8N4lmSH+mVLGEBJ4GB+cCHk3Np8Xeq9guZ7nRODAQqXr+UXc5Gw2W0Lg+6wA0nLgl1AkfJdjnlEMuAFcB6oBdEJvBQJkFRUVlvqC9Sf4R6cpz6tRaEC3s93dXY2MjJTQMx5lgKCw3ESD5+bmNDY2ZmlO+Xy+JOvAd0GjGiiTyWh9fd1OGia7YG9vz854A53s7e1Ztsfy8rIymYwhiYqKCjt5mDVjncp5NAi9X+8HKdMHjcNoCo9GPco+jCf28uWVIc8e8s0hv8k6VVZWan19Xbdv35YknTx5siRTA2OPwfeBm1DhVVdXWxkwTeB3dnYsjgB68p+HDshmsyWokT2KckO2i8ViScUh1/DKjH0RKlwUIWmXVCTiUeGtIYPIyMTEhCFy3HkULZQCsoSXiwH0CNT/QWlGIgcnPENL4E36smVJVjgFXYhB5O/QU/e6gTllEHNhTX26GO/p1/MwuWU8sPeCR7flUIrn1cIoskcKINJyET+uI8nKCik59S0EqdJqamoyXpVkd0kWuPD9X8knXl5etvQs7usnlqOmC4WCBaAoA87n8+ru7rYGzqSwYOGhLBoaGqxdIC5WOp1WsVgsafQNKo1Go1a5t7q6KmkfPdBUZGZmxgo78Ay8kikUCnYqx/z8vIrFoiX909KPe5KFsbq6aojfn/LKptvd3bU8ZgTS85asr1dMHin59ffjKJcrVJShAij3OS83IcL1AIF/I4OHUVmh2x7e03ORm5ub1nfgxIkTJd3lQKRetn1eqO9lEovF1NPTo2QyqZmZGc3Pz2t5ednWBH7S58dXV1ebV8Je8oFsvEMfpItEIvYzEPRhFJCnFiSZvNBjgu+l02nz4pCHlZUV3blzx1xtqfQ0Z8/j8v7IrDeGIEvuBcXJc/E3YIecYDxAgtMoRLwTlLePQ0n6CLD0/Lh/Ji8LPmUT/p6uZw8CG0cqXZK5jzrd0t/A/7uc4MPvlEPJvGw8HldPT4+1vaNaiheUZB2haNJCg+GVlRVr+LKwsKBcLmdN1Pf29tTW1mbFCLh7BJJSqZTlV6KkQC/wag0NDWZpmZdMJmObgsAIwsj9JVnfWd+DNBrdr6MHGezs7J84TLAFbo9sBhacKDTKnwBEsbjfDId+vVQG+c5koHr65iJwHFudz+ftZAFOWJibmzOjFwav/AYpRyt4JRgq0MN4fP/9f8jvQrnyLncok+X+L5Vyoofdh/jC6OioYrGYBgcHzZhDR4HeUL7wjlAVPkfWZ7ZMT0/bmnn+FUVJkQNxi3KBPF/wAEIkrzY0KqxnOVqFIGPIXScSCSWTSateRAmOjY1pcXHR/o/iA31jADAqsVjMYjQ+s8TTEfC9rAsKc21tzSgTAs2UK3N96aByz/OxXh55Z/YXz+kDkvzb8+cgcN4ffeL11GHjSKV77NgxC/TwAP7vkE44TEjDDeiVMwKFImlublZHR4eSyaSy2WxJ2aBHziACLAwWrqenR3V1ddra2tK9e/csvxRrRMtCOkqxoL5jVKFQsNxWNkDIhVHvTWcpaANyEeE+19fXlUgkLBWLptU0N8E9QkjgTyVZRkSxWDTDx/9p6YirReobwQ2MEAdZck0Eik2BgiagRpQ6Ho9boxVcZI9wWVeEMORyD5ODBwUZjhqh8sbtf9Dn+bd/Zu+NhdzvYc/O2iMHFRUVWlpa0tTUlLq7u00OPV8YenY+sg56BQW2traqvr7eytrJKyboCYLDSOIue4/LK1DQnX8mqbTijz3J+/j0P65H3wgQX3Nzs70r78SxXCgkz+F6JYsC9kYBZe75Vp6TNDAMFFSB1xnSQfkyAWnP4aJwQy7WZ3SAtL0iZb0xlJ5qhEJC70DXsQ5HjSOVbk9Pj9bW1qwXKy/nBTHkxMoJsv88k8mggqe1tdWscXV1tZX30qqNRUFp0LyFhPVicT9CmkwmzZ2fn5/X0tJSSYUXEWTc752dHS0vLxtRnkgkStrGLS0tWQVOY2OjtTWUpLm5OWv6jTC2tLSYpfYR4mg0WhIAQSiIAiOYxeJB5ypSykCmCNTm5qbRFzU1NVpYWDA0T0pZRUWFrZvnFXFZmWcq1HK5nCYmJjQ5OSlJpqRXVlYsa4Nn94qT9wx5f+TgH6pk/eZGZvx1vPIMlar/f6iQQ+QaBuH878rRHfwcI8P61NbWanV1VXNzcyUy7F11vu/dVc8HelmhXD6RSFjzb9As3g3FAt7j8PERlAtI+Cjk5eML/mc+/553rq+vV1NTk8UPeKd8Pq/h4WEDAiivvb29krMIPeWAPBPw8s+O6+69Bf74XjBk5YA68fSQRa+Xwn8Tf2G92GcYAkCJX/dYLGbxDg4o8MYUAPczB9J8o27SiVAY5bIVeEjpIPrIw4VUBO3aOjs71dnZaVZre3vbOK6VlRWjF7wby72hAUgVuX79ulZXV3Xnzh3rixuNRpVMJtXW1qZkMmnNwnGXCVL5XDsULk3Xq6urNTMzo2KxaILkW+pxMm5bW5v1eaApD2Q+1pTNFY1GLZMApQ4nmMlkbC4RBNxSqoPW1tZUV1dnKV5sClxdMjDgavk+wkRFHU2D4Ao9H0aGCOsdrq93fUPDe5jCfRB14DMiynlH4XOESvkojtjL38d5Lq+s2Xggza6uLtXV1RnVNDs7a8ccee6dPx55SgcKiw3PXCIf3AfjSUMlnz3jESLzxNrhwYXKmHf1hpQ5D//NnuPQVX8MFvfOZrMaGRkp4ddRygSYfJ6+z9/3axdy835gPHwGgTdq8KzIob+u/5w3eJ4KwGOWZDENDAXBUQKbyBhzgzfoDelR40ilS0I2bpC/WGg5/EDRAt/Z9HwfK0KLRwRXktXASyqplWYBGxsblUgklEgkDLnt7OwfEMfZZbR2g1iPx+MaGBgw6gGXAzeCn8HbSjIlSaoWvYH39vbsxApIdIR/ZWXFSn8LhYK1eOQgR6rYmAOfrE7PBn/cOt3vQfu4TRyrQ+pTRcX+4ZypVEotLS0mPMXifvCN77NpmePd3V3jxQlS0kiH73h0Hrr2YcMULxtePvxmOkrhhsMjuXCEyOwwhRmOwzaF37whipYOKpJQRBTZHD9+XPl83goCFhYWrOGQbynItXxakn8er9hB6Z6uamhoMJmmupAMH+mjKNq71f6PV0aAlhDMeBmlAKitrc3SxciMAN3dv3/fFBL39wrOp0EiTyBNgoPeXffrGyLqcoEw5g1PER7bc6yeMpBKg5vIMYZRkuXLc/Cub2eKgmUdab7jqZOjxpG/nZ2dNRSFAgrhfjkXzkdIcbUQQFwHSZZaxfEaIDWptLkFATjSVGhG3draanl6mUxGs7Ozmp6eLnnOuro6dXV1qa+vz/JgUUQoLTIhJJnC4xogU1wHUlJwNRB63ouGILu7u9YJbXR01E4oAMFgiNhE/pyuZDJpAQGapUQikZKOYgQ4SOUh66OhocFyJykW8YccQrEQEITLJmC4u7tr/LBvuBIGWkB8GJ2Q7/XDR38fpHT9hi83ysmcV64P4nhD9BPeOzQu/BzFxPuiQCjD7u7u1sTEhK5fv27N8klh5H6eQ2U/hPNEExU+C6dK/ikeFkbR92D2CI5n9V3CPAeM4kJBsJYerXlgRDMp3HEM+NzcnHmAGBIGNAVUFR5foVAw+ZNkQWVvgLyX4zsbSgfNtDxS5W88QoLMUIi+SMtTF/4aGAQov6amJjsFhH0KAOR6GCDW11f5HTaO/O3k5GRJpZKva/bDbyifpCzJLBlIDg4M9zmfz1urQOgMSdZikI0PhYA7juXFtYeLxVWG78FiefKfyeJ4ExT98vKy5ubmLAMCpc+EgxbgkKqr94/gJo0NNDI6OqqNjQ01NTUZ7YGVhof1ihEOenNz0zYXAs5zLS0tGYL3qWOUmkIDEbSjQdHy8rIdMQLfxnrm83nrUwpaRZkQ3PCKqJxLihCXU7iecgjTbvx3/XhQuo1Uig5D7vcortY/42G8Le8VenEhNbG+vq7p6Wk1NzebgY3H40qn08pms5qfn9fW1pY6OjqsHwfXCYN74fOyib1BA8mRvQBXT1CHoLIP+PoAHv/3ih8EKB1QgZ62i0Qi5j35kmVcfTqJ+ewCP3hnntFTC7ReJQeZoLFfV/YgyJ95IQsn5PHxpovFoik+Pus9Cy+vgDM8SgqtOKCBLBL0IHPuj+2Bbinn9ZUbRyrdubm5kghiGODwQu8JdwSgoaHB+iNQPrizs6Px8XFLTULxeGSJIGK1uG8sFlNjY6NaWlrsNOJIJGLILZ1Oq7u72xL979+/b93qi8ViSakexQ8bGxslHOfY2Jh1RCIDgIwDFpNsBYodKMPlvCvQYqFQUFtbm53Ui9L0pYRYeRB0Op0249Tc3GzPRZScLAnmA6+CYhHKEFGsbFxoGTYLPSoofqCtnueefZAFYWbtPer7OJxcufEgBXuYYg5dfx88CxWvd+/LBdcOe4ZyHLVU2nUrk8no7t27VlFWVVVlJdMYNxSJP03EI7nw+f2/UZShkqyoqLBqMNaLY6DI0YYb9vy4dFCgxPW8Uvefl/Y90XQ6rebmZlMshULBFCjZQZFIxACIpzh4D4+yMbyADXhTKk99pgDADT3gOe9y1BGy4qkVgCJUYMj3esWNzqEQCw/b6wef84su8BlL3rAcNh54coSPtPuJLId2iQYmk0l1dXVpcHBQ3d3dSiQSFlzgJFG6V/km5j4iy/WwrpFIxKgFTv1cWFhQoVCwskCUTjKZtCNXpqamjOvBZeL/pLGQ60eT5kKhoI6ODrOQGBPPf/F5lO7s7KxF+r3rs7OzY+4RC7mysmLC4xEG9AGuEV4CR5WQeVAoFMxwkKtIX1zugZcAat3d3TVU3NTUZOWkGxsbJbRFeJifF2YG3gzyAIJCDnywwssHnz1MoR2GPv39vWIqt/H8fcuh6wcpeq+E/M88rYGxp3yakm2fGO/RZjab1cbGhjWKOYzi8CiXn3vFE84nJbEYAYpfNjc3TTZYF08/cB3vmoOG+Qy9RTAmnguPRCIaGRnRtWvXzAMNaR5Pdfj183PLnkeZQQPgGaDM2Dt+PbhHuD7Muc+R9mt/GKfPc+3s7FjGkvf0wndg3rgnBpW9dtSIfBxE8sn4ZHwyPhmfjP874+gi4U/GJ+OT8cn4ZPxfHZ8o3U/GJ+OT8cn4fzg+UbqfjE/GJ+OT8f9wfKJ0PxmfjE/GJ+P/4fhE6X4yPhmfjE/G/8PxidL9ZHwyPhmfjP+H4/8Dhj1qqjLI05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820751" y="1441649"/>
            <a:ext cx="29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Spatial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8125" y="5126870"/>
            <a:ext cx="15343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Block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977496" y="4577245"/>
            <a:ext cx="2620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Классический метод </a:t>
                </a:r>
                <a:r>
                  <a:rPr kumimoji="0" lang="ru-RU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Дропаут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(Dropout)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не подходит для изображений. </a:t>
                </a:r>
              </a:p>
              <a:p>
                <a:pPr marL="904875" marR="0" lvl="3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причине высокой коррелированности соседней пикселей. </a:t>
                </a: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этому можно «выключать» сразу по одному каналу (карте признаков):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тренировки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⋅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тестирования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⊙(1−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),</m:t>
                      </m:r>
                    </m:oMath>
                  </m:oMathPara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/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  <a:blipFill>
                <a:blip r:embed="rId6"/>
                <a:stretch>
                  <a:fillRect t="-4846" b="-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7164E1-093F-B746-97C9-1AE7AB3531DD}"/>
              </a:ext>
            </a:extLst>
          </p:cNvPr>
          <p:cNvSpPr/>
          <p:nvPr/>
        </p:nvSpPr>
        <p:spPr>
          <a:xfrm>
            <a:off x="383674" y="1392411"/>
            <a:ext cx="11585587" cy="288958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22" y="5140486"/>
            <a:ext cx="1889235" cy="130558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850" y="5126870"/>
            <a:ext cx="2120411" cy="13328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457" y="5126870"/>
            <a:ext cx="1941006" cy="13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094641"/>
            <a:ext cx="39211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Аффинные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Вращение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Масштабирование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Случайная обрезка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Отражение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товы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Контрастный сдвиг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Изменение яркости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Перемешивание каналов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Искажающие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преобрзования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шумов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бликов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узоров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9ABA1D-5EC1-C153-D634-F88AA0E3C828}"/>
              </a:ext>
            </a:extLst>
          </p:cNvPr>
          <p:cNvSpPr/>
          <p:nvPr/>
        </p:nvSpPr>
        <p:spPr>
          <a:xfrm>
            <a:off x="3408172" y="1412683"/>
            <a:ext cx="8211399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35" y="1569136"/>
            <a:ext cx="8062636" cy="39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Современные 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211245"/>
            <a:ext cx="40262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Расширенные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Случайное стирание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эффектов дождя, солнечных бликов...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Смешивание изображений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Нейронные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соревновательные шум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Перенос стиля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Генеративно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-состязательные сети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Комбинации подходов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00921A-89CD-4C3B-8D03-427A3A0B71F8}"/>
              </a:ext>
            </a:extLst>
          </p:cNvPr>
          <p:cNvSpPr/>
          <p:nvPr/>
        </p:nvSpPr>
        <p:spPr>
          <a:xfrm>
            <a:off x="4076344" y="1392411"/>
            <a:ext cx="7892917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029" y="1572224"/>
            <a:ext cx="7451546" cy="3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10253" y="3668960"/>
            <a:ext cx="5481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7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концепты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pooling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 с перекрытием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Аугментация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Груповая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2747B5-A59A-5F35-2FA9-B27D026700A5}"/>
              </a:ext>
            </a:extLst>
          </p:cNvPr>
          <p:cNvSpPr/>
          <p:nvPr/>
        </p:nvSpPr>
        <p:spPr>
          <a:xfrm>
            <a:off x="646835" y="3696716"/>
            <a:ext cx="5232672" cy="224802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3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1989 - </a:t>
            </a:r>
            <a:r>
              <a:rPr lang="en-US" sz="2000" dirty="0" err="1">
                <a:solidFill>
                  <a:schemeClr val="bg1"/>
                </a:solidFill>
              </a:rPr>
              <a:t>ConvNet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1998 – Le</a:t>
            </a:r>
            <a:r>
              <a:rPr lang="en-US" sz="2000" dirty="0">
                <a:solidFill>
                  <a:schemeClr val="bg1"/>
                </a:solidFill>
              </a:rPr>
              <a:t>Net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62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– использовать каскад сверток вместо одной с большим ядром.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46486" y="1470991"/>
            <a:ext cx="10428445" cy="209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22" y="3623315"/>
            <a:ext cx="5237851" cy="2993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3219344" y="4068768"/>
            <a:ext cx="2533755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18721" y="4400637"/>
            <a:ext cx="994618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59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365745" y="3454967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5" name="Объект 2">
            <a:extLst>
              <a:ext uri="{FF2B5EF4-FFF2-40B4-BE49-F238E27FC236}">
                <a16:creationId xmlns:a16="http://schemas.microsoft.com/office/drawing/2014/main" id="{200DBE8D-C372-9C43-E3C2-351F4103F6F6}"/>
              </a:ext>
            </a:extLst>
          </p:cNvPr>
          <p:cNvSpPr txBox="1">
            <a:spLocks/>
          </p:cNvSpPr>
          <p:nvPr/>
        </p:nvSpPr>
        <p:spPr>
          <a:xfrm>
            <a:off x="5980719" y="3239768"/>
            <a:ext cx="5428678" cy="2764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 свертки с ядром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эквивалентное число ядер 3х3 можно рассчитать по формуле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ример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5х5 = 2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7х7 = 3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11х11 = 5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этом число параметров с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K*K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снижается до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</a:t>
            </a:r>
            <a:r>
              <a:rPr lang="en-US" sz="2000" dirty="0" smtClean="0">
                <a:solidFill>
                  <a:schemeClr val="bg1"/>
                </a:solidFill>
              </a:rPr>
              <a:t>momentum;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sz="2000" dirty="0">
                <a:solidFill>
                  <a:schemeClr val="bg1"/>
                </a:solidFill>
              </a:rPr>
              <a:t>  и</a:t>
            </a: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ранняя 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</a:t>
            </a:r>
            <a:r>
              <a:rPr lang="en-US" sz="4800" b="1" dirty="0" smtClean="0">
                <a:solidFill>
                  <a:schemeClr val="bg1"/>
                </a:solidFill>
              </a:rPr>
              <a:t>201</a:t>
            </a:r>
            <a:r>
              <a:rPr lang="ru-RU" sz="4800" b="1" dirty="0" smtClean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Сети </a:t>
            </a:r>
            <a:r>
              <a:rPr lang="en-US" sz="2200" dirty="0">
                <a:solidFill>
                  <a:schemeClr val="bg1"/>
                </a:solidFill>
              </a:rPr>
              <a:t>VGG-16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VGG-19 </a:t>
            </a:r>
            <a:r>
              <a:rPr lang="ru-RU" sz="2200" dirty="0">
                <a:solidFill>
                  <a:schemeClr val="bg1"/>
                </a:solidFill>
              </a:rPr>
              <a:t>одни из самых крупных по числу параметров.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сети обучались последовательно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сначала обучалась </a:t>
            </a:r>
            <a:r>
              <a:rPr lang="en-US" sz="2200" dirty="0">
                <a:solidFill>
                  <a:schemeClr val="bg1"/>
                </a:solidFill>
              </a:rPr>
              <a:t>VGG-11,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добавляли слои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расширяли до псевдо </a:t>
            </a:r>
            <a:r>
              <a:rPr lang="en-US" sz="2200" dirty="0">
                <a:solidFill>
                  <a:schemeClr val="bg1"/>
                </a:solidFill>
              </a:rPr>
              <a:t>VGG-13 </a:t>
            </a:r>
            <a:r>
              <a:rPr lang="ru-RU" sz="2200" dirty="0">
                <a:solidFill>
                  <a:schemeClr val="bg1"/>
                </a:solidFill>
              </a:rPr>
              <a:t>и обучали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Заменяли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 на 3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3 и обучали и т.д.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5650"/>
            <a:ext cx="5425440" cy="3100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DC6A96-ACBA-31A5-C2D1-C144E28E88BD}"/>
              </a:ext>
            </a:extLst>
          </p:cNvPr>
          <p:cNvSpPr/>
          <p:nvPr/>
        </p:nvSpPr>
        <p:spPr>
          <a:xfrm>
            <a:off x="673348" y="1030942"/>
            <a:ext cx="8511749" cy="44853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809C393-4C09-46D2-E290-41D2222FCC7B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997AF21-6388-0CEA-6C94-36D1730F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3FFC9-27C7-3150-C495-D4977A15EA98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74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Network In Network (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NiN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) 2013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030941"/>
            <a:ext cx="11366467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Основная идея – Дополнить слой свертки </a:t>
            </a:r>
            <a:r>
              <a:rPr lang="ru-RU" sz="2200" b="1" dirty="0" err="1">
                <a:solidFill>
                  <a:schemeClr val="bg1"/>
                </a:solidFill>
              </a:rPr>
              <a:t>полносвязной</a:t>
            </a:r>
            <a:r>
              <a:rPr lang="ru-RU" sz="2200" b="1" dirty="0">
                <a:solidFill>
                  <a:schemeClr val="bg1"/>
                </a:solidFill>
              </a:rPr>
              <a:t> подсетью.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u="sng" dirty="0">
                <a:solidFill>
                  <a:schemeClr val="bg1"/>
                </a:solidFill>
              </a:rPr>
              <a:t>Каждый слой комбинация сверточного слоя и нескольких </a:t>
            </a:r>
            <a:r>
              <a:rPr lang="ru-RU" sz="2000" u="sng" dirty="0" err="1">
                <a:solidFill>
                  <a:schemeClr val="bg1"/>
                </a:solidFill>
              </a:rPr>
              <a:t>полносвязных</a:t>
            </a:r>
            <a:r>
              <a:rPr lang="ru-RU" sz="2000" u="sng" dirty="0">
                <a:solidFill>
                  <a:schemeClr val="bg1"/>
                </a:solidFill>
              </a:rPr>
              <a:t> подслоев.</a:t>
            </a:r>
            <a:endParaRPr lang="en-US" sz="2000" u="sn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u="sng" dirty="0">
                <a:solidFill>
                  <a:schemeClr val="bg1"/>
                </a:solidFill>
              </a:rPr>
              <a:t>Такая структура позволяет выделить сложные межканальные зависимости внутри слоя.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800" i="1" dirty="0">
                <a:solidFill>
                  <a:schemeClr val="bg1"/>
                </a:solidFill>
              </a:rPr>
              <a:t>Сами авторы работы предлагали интерпретацию своей концепции как микро-сеть, скользящая по входному изображению.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Авторы пришли к выводу, что такую полносвязную сеть можно заменить сверткой </a:t>
            </a:r>
            <a:r>
              <a:rPr lang="ru-RU" sz="2200" b="1" i="0" u="sng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200" b="1" i="0" u="sng" dirty="0">
                <a:solidFill>
                  <a:schemeClr val="bg1"/>
                </a:solidFill>
                <a:latin typeface="+mj-lt"/>
              </a:rPr>
              <a:t>×1</a:t>
            </a:r>
            <a:endParaRPr lang="en-US" sz="2200" b="1" u="sn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Также авторы предложили использовать </a:t>
            </a:r>
            <a:r>
              <a:rPr lang="en-US" sz="2000" b="1" u="sng" dirty="0">
                <a:solidFill>
                  <a:schemeClr val="bg1"/>
                </a:solidFill>
              </a:rPr>
              <a:t>global average pooling </a:t>
            </a:r>
            <a:r>
              <a:rPr lang="ru-RU" sz="2000" dirty="0">
                <a:solidFill>
                  <a:schemeClr val="bg1"/>
                </a:solidFill>
              </a:rPr>
              <a:t>вместо </a:t>
            </a:r>
            <a:r>
              <a:rPr lang="en-US" sz="2000" b="1" u="sng" dirty="0">
                <a:solidFill>
                  <a:schemeClr val="bg1"/>
                </a:solidFill>
              </a:rPr>
              <a:t>flatten layer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>
                <a:solidFill>
                  <a:schemeClr val="bg1"/>
                </a:solidFill>
              </a:rPr>
              <a:t>Сама по себе сеть не приобрела популярности, но идеи, предложенные в рамках этой сети используются по настоящее время.</a:t>
            </a:r>
            <a:endParaRPr lang="en-US" sz="16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4027543"/>
            <a:ext cx="448582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55" y="4027543"/>
            <a:ext cx="472556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674" y="4425315"/>
            <a:ext cx="1930179" cy="19575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Стрелка вправо 6"/>
          <p:cNvSpPr/>
          <p:nvPr/>
        </p:nvSpPr>
        <p:spPr>
          <a:xfrm>
            <a:off x="4621696" y="5039139"/>
            <a:ext cx="974034" cy="36496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575339" y="1446975"/>
            <a:ext cx="11041322" cy="115293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Точечная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Выигрыш в числе параметров можно получить меняя число карт признаков</a:t>
                </a:r>
                <a:r>
                  <a:rPr lang="en-US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в блоке сверток.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Основная идея: не все карты признаков важны, и можно их убрать сжатием результата.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Свертка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увеличение или снижения числа карт признаков и перемешивания признаков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Используется очень часто.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Можно создать «узкое горлышко»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bootleneck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layer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выиграть в числе параметров в несколько раз.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Также можно сделать </a:t>
                </a:r>
                <a:r>
                  <a:rPr lang="en-US" sz="2000" b="1" u="sng" dirty="0">
                    <a:solidFill>
                      <a:schemeClr val="bg1"/>
                    </a:solidFill>
                  </a:rPr>
                  <a:t>excitation and squeeze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– тогда выигрыш будет в возможности выборе более качественных признаков.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  <a:blipFill>
                <a:blip r:embed="rId2"/>
                <a:stretch>
                  <a:fillRect l="-562" t="-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-15231"/>
          <a:stretch/>
        </p:blipFill>
        <p:spPr>
          <a:xfrm>
            <a:off x="7897315" y="3426610"/>
            <a:ext cx="4016289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2" y="3426610"/>
            <a:ext cx="7813590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9514" y="1759226"/>
            <a:ext cx="11738112" cy="40750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E66D-D34C-E60E-F7B6-4B669DBC9CE1}"/>
              </a:ext>
            </a:extLst>
          </p:cNvPr>
          <p:cNvSpPr txBox="1"/>
          <p:nvPr/>
        </p:nvSpPr>
        <p:spPr>
          <a:xfrm>
            <a:off x="7979242" y="6166160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67073" y="3512745"/>
            <a:ext cx="2082297" cy="43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89029" y="3802455"/>
            <a:ext cx="2610091" cy="52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4" y="1118312"/>
            <a:ext cx="11884025" cy="5499100"/>
          </a:xfr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Проблемы использования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векторизции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(flatten)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в головной части нейронной сети: 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1. нужно сжимать полученный вектор. 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Входной вектор имеет порядок 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3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-10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US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значений, нужно 10-100,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После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flatten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нужно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1-2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слоя для сжатия.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2. Векторный слой требует фиксированного числа параметров – плохо для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76" y="3200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81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Слой 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flatten 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заменить на глобальный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по картам признаков.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результате вектор будет иметь размерность числа карт признаков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нужную размерность, например, равную числу классов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свое время предлагалась альтернатива- делать свертки и локальный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так чтобы получить карты признаков размером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1×1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но это не так универсально.</a:t>
                </a: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Global Average Pooling (GAP)</a:t>
                </a:r>
                <a:r>
                  <a:rPr lang="ru-RU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  <a:blipFill>
                <a:blip r:embed="rId2"/>
                <a:stretch>
                  <a:fillRect l="-616" t="-6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226944" y="1195191"/>
            <a:ext cx="11738112" cy="66066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76" y="3327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372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Основная цель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GoogLeNet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достичь максимальной величины рецептивного поля.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Каждый слой это несколько параллельных микро-сверточных нейронных сетей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идея соответствует с концепцией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NiN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вер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тки 1</a:t>
                </a:r>
                <a14:m>
                  <m:oMath xmlns:m="http://schemas.openxmlformats.org/officeDocument/2006/math">
                    <m:r>
                      <a:rPr lang="ru-RU" altLang="en-US" sz="2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en-US" sz="2100" dirty="0">
                    <a:solidFill>
                      <a:schemeClr val="bg1"/>
                    </a:solidFill>
                  </a:rPr>
                  <a:t>1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используются для понижения размерности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Разные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паралельные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микросети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могут давать разные масштабы рецептивного полня.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Также часть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микросетей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может содержать слой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Цель использования параллельных сетей по мнению авторов – увеличить число попыток успешно выделить регулярный и полезный признак на каждом слое.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 В соответствии с принципом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Хебба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«связанные нейроны активируются вместе» - то есть разные подслои должны выделять разные признаки</a:t>
                </a:r>
                <a:r>
                  <a:rPr lang="ru-RU" alt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en-US" sz="2000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  <a:blipFill>
                <a:blip r:embed="rId2"/>
                <a:stretch>
                  <a:fillRect l="-529" t="-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-7836" t="-1" r="-1" b="-15817"/>
          <a:stretch/>
        </p:blipFill>
        <p:spPr>
          <a:xfrm>
            <a:off x="4422371" y="4153601"/>
            <a:ext cx="3866282" cy="2704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EDE58-BB54-054E-BF1E-A7773DB19F30}"/>
              </a:ext>
            </a:extLst>
          </p:cNvPr>
          <p:cNvSpPr txBox="1"/>
          <p:nvPr/>
        </p:nvSpPr>
        <p:spPr>
          <a:xfrm>
            <a:off x="4540304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sparsely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B2690B-0A6F-184A-940F-45EBA257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13" t="21085" r="-11231" b="-21038"/>
          <a:stretch/>
        </p:blipFill>
        <p:spPr>
          <a:xfrm>
            <a:off x="277907" y="4669970"/>
            <a:ext cx="3455894" cy="195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CD5-A8E8-3D48-84AC-5AE647CC6704}"/>
              </a:ext>
            </a:extLst>
          </p:cNvPr>
          <p:cNvSpPr txBox="1"/>
          <p:nvPr/>
        </p:nvSpPr>
        <p:spPr>
          <a:xfrm>
            <a:off x="341234" y="6257324"/>
            <a:ext cx="346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dens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e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ly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55B3E82-2B55-A44D-9AF6-B7064C726D2B}"/>
              </a:ext>
            </a:extLst>
          </p:cNvPr>
          <p:cNvSpPr/>
          <p:nvPr/>
        </p:nvSpPr>
        <p:spPr>
          <a:xfrm>
            <a:off x="3559629" y="5159829"/>
            <a:ext cx="1109190" cy="478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7EFF266-254D-4D49-83F1-1AC2536CC91F}"/>
              </a:ext>
            </a:extLst>
          </p:cNvPr>
          <p:cNvSpPr/>
          <p:nvPr/>
        </p:nvSpPr>
        <p:spPr>
          <a:xfrm>
            <a:off x="277907" y="1315375"/>
            <a:ext cx="10428445" cy="9046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172C7-6C40-B24B-A28A-183D4C71B299}"/>
              </a:ext>
            </a:extLst>
          </p:cNvPr>
          <p:cNvSpPr txBox="1"/>
          <p:nvPr/>
        </p:nvSpPr>
        <p:spPr>
          <a:xfrm>
            <a:off x="4360167" y="4230565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A3A6C-BD82-434B-B081-5D23ED13B46B}"/>
              </a:ext>
            </a:extLst>
          </p:cNvPr>
          <p:cNvSpPr txBox="1"/>
          <p:nvPr/>
        </p:nvSpPr>
        <p:spPr>
          <a:xfrm>
            <a:off x="4422371" y="604552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EFFFD-8401-E546-9843-941AF5530E2A}"/>
              </a:ext>
            </a:extLst>
          </p:cNvPr>
          <p:cNvSpPr txBox="1"/>
          <p:nvPr/>
        </p:nvSpPr>
        <p:spPr>
          <a:xfrm>
            <a:off x="4591730" y="4685377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64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654FD-F442-954E-8F9D-32D853D4BC56}"/>
              </a:ext>
            </a:extLst>
          </p:cNvPr>
          <p:cNvSpPr txBox="1"/>
          <p:nvPr/>
        </p:nvSpPr>
        <p:spPr>
          <a:xfrm>
            <a:off x="5294361" y="5422245"/>
            <a:ext cx="447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96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51762-D76B-EE40-8654-0569CD84517C}"/>
              </a:ext>
            </a:extLst>
          </p:cNvPr>
          <p:cNvSpPr txBox="1"/>
          <p:nvPr/>
        </p:nvSpPr>
        <p:spPr>
          <a:xfrm>
            <a:off x="5169159" y="4759644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128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3A66A-FEDC-A14C-AD8F-AD6AB574F755}"/>
              </a:ext>
            </a:extLst>
          </p:cNvPr>
          <p:cNvSpPr txBox="1"/>
          <p:nvPr/>
        </p:nvSpPr>
        <p:spPr>
          <a:xfrm>
            <a:off x="6256973" y="468537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2C9B2-41B4-874E-9834-E35B3B8FAD72}"/>
              </a:ext>
            </a:extLst>
          </p:cNvPr>
          <p:cNvSpPr txBox="1"/>
          <p:nvPr/>
        </p:nvSpPr>
        <p:spPr>
          <a:xfrm>
            <a:off x="7585767" y="459036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7E07-976F-5C4A-B423-08DBDFAE383F}"/>
              </a:ext>
            </a:extLst>
          </p:cNvPr>
          <p:cNvSpPr txBox="1"/>
          <p:nvPr/>
        </p:nvSpPr>
        <p:spPr>
          <a:xfrm>
            <a:off x="6256973" y="5168785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5D03B-BDC5-DE4A-B9C2-125C078517DD}"/>
              </a:ext>
            </a:extLst>
          </p:cNvPr>
          <p:cNvSpPr txBox="1"/>
          <p:nvPr/>
        </p:nvSpPr>
        <p:spPr>
          <a:xfrm>
            <a:off x="382880" y="578391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BF9FD-E500-9640-98DF-4541A082DC76}"/>
              </a:ext>
            </a:extLst>
          </p:cNvPr>
          <p:cNvSpPr txBox="1"/>
          <p:nvPr/>
        </p:nvSpPr>
        <p:spPr>
          <a:xfrm>
            <a:off x="277907" y="5290898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D3C94-67A3-3746-A639-FCD51AFACC09}"/>
              </a:ext>
            </a:extLst>
          </p:cNvPr>
          <p:cNvSpPr txBox="1"/>
          <p:nvPr/>
        </p:nvSpPr>
        <p:spPr>
          <a:xfrm>
            <a:off x="277907" y="4759644"/>
            <a:ext cx="1591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" t="-19978" r="-3941" b="1"/>
          <a:stretch/>
        </p:blipFill>
        <p:spPr>
          <a:xfrm>
            <a:off x="1633225" y="4028276"/>
            <a:ext cx="3505409" cy="2635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1F7B-2A85-40A0-A8BC-6E690EE8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917061"/>
            <a:ext cx="8528164" cy="306915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chemeClr val="bg1"/>
                </a:solidFill>
              </a:rPr>
              <a:t>Ар</a:t>
            </a:r>
            <a:r>
              <a:rPr lang="ru-RU" altLang="en-US" sz="2200" dirty="0" err="1">
                <a:solidFill>
                  <a:schemeClr val="bg1"/>
                </a:solidFill>
              </a:rPr>
              <a:t>хитектура</a:t>
            </a:r>
            <a:r>
              <a:rPr lang="ru-RU" altLang="en-US" sz="2200" dirty="0">
                <a:solidFill>
                  <a:schemeClr val="bg1"/>
                </a:solidFill>
              </a:rPr>
              <a:t> содержит входной поток, набор </a:t>
            </a:r>
            <a:r>
              <a:rPr lang="en-US" altLang="en-US" sz="2200" dirty="0">
                <a:solidFill>
                  <a:schemeClr val="bg1"/>
                </a:solidFill>
              </a:rPr>
              <a:t>inception layers, </a:t>
            </a:r>
            <a:r>
              <a:rPr lang="ru-RU" altLang="en-US" sz="2200" dirty="0">
                <a:solidFill>
                  <a:schemeClr val="bg1"/>
                </a:solidFill>
              </a:rPr>
              <a:t>с понижением размерности между ними,</a:t>
            </a:r>
            <a:endParaRPr lang="en-US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Вспомогательные выходные (головные слои), объединяемые с итоговым – метод регуляризации головных слоев.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оказалось, что только выходы, близкие к верхним слоям полезны.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Сходимость сети несколько лучше.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современных реализациях этот подход исключен, так как </a:t>
            </a:r>
            <a:r>
              <a:rPr lang="en-US" altLang="en-US" dirty="0">
                <a:solidFill>
                  <a:schemeClr val="bg1"/>
                </a:solidFill>
              </a:rPr>
              <a:t/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ru-RU" altLang="en-US" dirty="0" err="1">
                <a:solidFill>
                  <a:schemeClr val="bg1"/>
                </a:solidFill>
              </a:rPr>
              <a:t>батч</a:t>
            </a:r>
            <a:r>
              <a:rPr lang="ru-RU" altLang="en-US" dirty="0">
                <a:solidFill>
                  <a:schemeClr val="bg1"/>
                </a:solidFill>
              </a:rPr>
              <a:t>-нормализация более хороший метод регуляризации</a:t>
            </a:r>
            <a:r>
              <a:rPr lang="ru-RU" altLang="en-US" sz="18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5711" r="-7103"/>
          <a:stretch/>
        </p:blipFill>
        <p:spPr>
          <a:xfrm>
            <a:off x="8806071" y="917061"/>
            <a:ext cx="3316849" cy="5788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C383C-4FFF-884E-BCEB-70A975C63DC2}"/>
              </a:ext>
            </a:extLst>
          </p:cNvPr>
          <p:cNvSpPr txBox="1"/>
          <p:nvPr/>
        </p:nvSpPr>
        <p:spPr>
          <a:xfrm>
            <a:off x="2334808" y="3986212"/>
            <a:ext cx="210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ayer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6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33137-7EC6-44FA-8348-7EBB5771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GoogLeNet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(Inception) V2,V3 2015</a:t>
            </a:r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нижение</a:t>
                </a:r>
                <a:r>
                  <a:rPr lang="ru-RU" sz="2100" dirty="0">
                    <a:solidFill>
                      <a:schemeClr val="bg1"/>
                    </a:solidFill>
                  </a:rPr>
                  <a:t> размерности</a:t>
                </a:r>
                <a:r>
                  <a:rPr 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пу</a:t>
                </a:r>
                <a:r>
                  <a:rPr lang="ru-RU" sz="2100" dirty="0">
                    <a:solidFill>
                      <a:schemeClr val="bg1"/>
                    </a:solidFill>
                  </a:rPr>
                  <a:t>тем факторизация сверток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Введение прямоугольных сверток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</a:rPr>
                  <a:t>n=3,5,7)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Расширение числа параллельных подслоев.</a:t>
                </a:r>
                <a:endParaRPr lang="en-US" sz="21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Использование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100" dirty="0">
                    <a:solidFill>
                      <a:schemeClr val="bg1"/>
                    </a:solidFill>
                  </a:rPr>
                  <a:t>-нормализации и доп. выходов только на последних слоях.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Отказ от использования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после слоев,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Авторы предложили делать его параллельно слою.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err="1">
                    <a:solidFill>
                      <a:schemeClr val="bg1"/>
                    </a:solidFill>
                  </a:rPr>
                  <a:t>Пулигн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позволяет убирать шумы из карт признаков, но снижает число нелинейных преобразований в каждой карте (число пикселей) – то есть может быть вреден для выделения новых признаков.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Поэтому предложили делать две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последовательности параллельно: 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𝑝𝑜𝑜𝑙−𝑐𝑜𝑛𝑣−𝑎𝑐𝑡𝑖𝑣𝑎𝑡𝑖𝑜𝑛,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и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 𝑐𝑜𝑛𝑣−𝑎𝑐𝑡𝑖𝑣𝑎𝑡𝑖𝑜𝑛−𝑝𝑜𝑜𝑙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lvl="2"/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  <a:blipFill>
                <a:blip r:embed="rId2"/>
                <a:stretch>
                  <a:fillRect l="-838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264D6781-B3E4-44D0-8DAF-11BA9094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46753E-7B79-B344-A239-504F99134D40}"/>
              </a:ext>
            </a:extLst>
          </p:cNvPr>
          <p:cNvSpPr/>
          <p:nvPr/>
        </p:nvSpPr>
        <p:spPr>
          <a:xfrm>
            <a:off x="372035" y="1180198"/>
            <a:ext cx="7568005" cy="7480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1949268"/>
            <a:ext cx="3922653" cy="4390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11010900" y="5312593"/>
            <a:ext cx="742949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6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Пространственно-разделенная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С</a:t>
                </a:r>
                <a14:m>
                  <m:oMath xmlns:m="http://schemas.openxmlformats.org/officeDocument/2006/math"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вертки вида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(Прямоугольные свертки)</a:t>
                </a:r>
                <a:r>
                  <a:rPr lang="ru-RU" sz="2200" dirty="0">
                    <a:solidFill>
                      <a:schemeClr val="bg1"/>
                    </a:solidFill>
                  </a:rPr>
                  <a:t> можно объединить оба типа в один (пространственно-разделенная свертка).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Выигрыш в минимум 1.5 раза (знак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 вместо знака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») + больше функций активации.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Также можно использовать разное число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карт признаков на каждом слое.</a:t>
                </a:r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blipFill>
                <a:blip r:embed="rId2"/>
                <a:stretch>
                  <a:fillRect l="-65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22B974-AB43-D74F-B307-5B5FFBEC017A}"/>
              </a:ext>
            </a:extLst>
          </p:cNvPr>
          <p:cNvSpPr/>
          <p:nvPr/>
        </p:nvSpPr>
        <p:spPr>
          <a:xfrm>
            <a:off x="304800" y="1172955"/>
            <a:ext cx="11512826" cy="12620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15" y="3128511"/>
            <a:ext cx="7501085" cy="35200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" b="-26841"/>
          <a:stretch/>
        </p:blipFill>
        <p:spPr>
          <a:xfrm>
            <a:off x="425275" y="4423020"/>
            <a:ext cx="4075140" cy="2224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D3DA-8B82-325C-E498-D6BA764E6B8C}"/>
              </a:ext>
            </a:extLst>
          </p:cNvPr>
          <p:cNvSpPr txBox="1"/>
          <p:nvPr/>
        </p:nvSpPr>
        <p:spPr>
          <a:xfrm>
            <a:off x="714444" y="617695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A0213-A646-C41A-74B5-86AF26AB66EE}"/>
              </a:ext>
            </a:extLst>
          </p:cNvPr>
          <p:cNvSpPr txBox="1"/>
          <p:nvPr/>
        </p:nvSpPr>
        <p:spPr>
          <a:xfrm>
            <a:off x="400050" y="3161503"/>
            <a:ext cx="3896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 счет меньшего числа параметров слоя можно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делать сеть глубже = увеличивать рецептивное поле.</a:t>
            </a:r>
          </a:p>
        </p:txBody>
      </p:sp>
    </p:spTree>
    <p:extLst>
      <p:ext uri="{BB962C8B-B14F-4D97-AF65-F5344CB8AC3E}">
        <p14:creationId xmlns:p14="http://schemas.microsoft.com/office/powerpoint/2010/main" val="112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97711" y="1868984"/>
            <a:ext cx="9884779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87832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Основные архитектуры </a:t>
            </a:r>
            <a:r>
              <a:rPr kumimoji="0" lang="ru-RU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сверточных</a:t>
            </a: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нейронных сетей.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2.4.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7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Необходимость нормализации</a:t>
            </a:r>
            <a:r>
              <a:rPr lang="en-US" sz="4800" b="1" dirty="0">
                <a:solidFill>
                  <a:schemeClr val="bg1"/>
                </a:solidFill>
              </a:rPr>
              <a:t>, </a:t>
            </a:r>
            <a:r>
              <a:rPr lang="ru-RU" altLang="ru-RU" sz="4800" b="1" dirty="0">
                <a:solidFill>
                  <a:schemeClr val="bg1"/>
                </a:solidFill>
              </a:rPr>
              <a:t/>
            </a:r>
            <a:br>
              <a:rPr lang="ru-RU" altLang="ru-RU" sz="4800" b="1" dirty="0">
                <a:solidFill>
                  <a:schemeClr val="bg1"/>
                </a:solidFill>
              </a:rPr>
            </a:br>
            <a:r>
              <a:rPr lang="ru-RU" altLang="ru-RU" sz="4800" b="1" dirty="0">
                <a:solidFill>
                  <a:schemeClr val="bg1"/>
                </a:solidFill>
              </a:rPr>
              <a:t>ковариационный сдвиг</a:t>
            </a:r>
            <a:r>
              <a:rPr lang="en-US" altLang="ru-RU" sz="4800" b="1" dirty="0">
                <a:solidFill>
                  <a:schemeClr val="bg1"/>
                </a:solidFill>
              </a:rPr>
              <a:t>?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495093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ru-RU" sz="2400" b="1" u="sng" dirty="0" err="1">
                <a:solidFill>
                  <a:schemeClr val="bg1"/>
                </a:solidFill>
              </a:rPr>
              <a:t>Г</a:t>
            </a:r>
            <a:r>
              <a:rPr lang="ru-RU" altLang="ru-RU" sz="2400" b="1" u="sng" dirty="0" err="1">
                <a:solidFill>
                  <a:schemeClr val="bg1"/>
                </a:solidFill>
              </a:rPr>
              <a:t>ипотеза</a:t>
            </a:r>
            <a:r>
              <a:rPr lang="ru-RU" altLang="ru-RU" sz="2400" dirty="0">
                <a:solidFill>
                  <a:schemeClr val="bg1"/>
                </a:solidFill>
              </a:rPr>
              <a:t>: каждый слой нейронной сети пытается аппроксимировать распределение своих входных данных – то есть данных всех </a:t>
            </a:r>
            <a:r>
              <a:rPr lang="ru-RU" altLang="ru-RU" sz="2400" dirty="0" err="1">
                <a:solidFill>
                  <a:schemeClr val="bg1"/>
                </a:solidFill>
              </a:rPr>
              <a:t>батчей</a:t>
            </a:r>
            <a:r>
              <a:rPr lang="ru-RU" altLang="ru-RU" sz="2400" dirty="0">
                <a:solidFill>
                  <a:schemeClr val="bg1"/>
                </a:solidFill>
              </a:rPr>
              <a:t>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i="1" dirty="0">
                <a:solidFill>
                  <a:schemeClr val="bg1"/>
                </a:solidFill>
              </a:rPr>
              <a:t>Например,  выделение регулярных признаков – это значит выделить среднее значение численной характеристики такого признака и выделить его дисперсию.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Если каждый </a:t>
            </a:r>
            <a:r>
              <a:rPr lang="ru-RU" altLang="ru-RU" sz="2200" dirty="0" err="1">
                <a:solidFill>
                  <a:schemeClr val="bg1"/>
                </a:solidFill>
              </a:rPr>
              <a:t>батч</a:t>
            </a:r>
            <a:r>
              <a:rPr lang="ru-RU" altLang="ru-RU" sz="2200" dirty="0">
                <a:solidFill>
                  <a:schemeClr val="bg1"/>
                </a:solidFill>
              </a:rPr>
              <a:t> будет иметь существенно разные параметры распределения (среднее, дисперсия) – это приведет к потери стабильности результатов - этот феномен предложено </a:t>
            </a:r>
            <a:r>
              <a:rPr lang="ru-RU" altLang="ru-RU" sz="2400" b="1" dirty="0">
                <a:solidFill>
                  <a:schemeClr val="bg1"/>
                </a:solidFill>
              </a:rPr>
              <a:t>назвать </a:t>
            </a:r>
            <a:r>
              <a:rPr lang="ru-RU" altLang="ru-RU" sz="2400" b="1" u="sng" dirty="0">
                <a:solidFill>
                  <a:schemeClr val="bg1"/>
                </a:solidFill>
              </a:rPr>
              <a:t>ковариационный сдвиг.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Ковариационный</a:t>
            </a:r>
            <a:r>
              <a:rPr lang="ru-RU" sz="2200" b="1" dirty="0">
                <a:solidFill>
                  <a:schemeClr val="bg1"/>
                </a:solidFill>
              </a:rPr>
              <a:t> сдвиг можно преодолеть, если приводить все </a:t>
            </a:r>
            <a:r>
              <a:rPr lang="ru-RU" sz="2200" b="1" dirty="0" err="1">
                <a:solidFill>
                  <a:schemeClr val="bg1"/>
                </a:solidFill>
              </a:rPr>
              <a:t>батчи</a:t>
            </a:r>
            <a:r>
              <a:rPr lang="ru-RU" sz="2200" b="1" dirty="0">
                <a:solidFill>
                  <a:schemeClr val="bg1"/>
                </a:solidFill>
              </a:rPr>
              <a:t> к одному и тому же виду – то есть диапазону параметров.</a:t>
            </a:r>
            <a:endParaRPr lang="ru-RU" altLang="ru-RU" sz="2200" b="1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На самом деле это эвристическая гипотеза, наличие и виляние ковариационного сдвига не доказано.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F9824C-A367-1A4F-B01D-E7669D5FE6FC}"/>
              </a:ext>
            </a:extLst>
          </p:cNvPr>
          <p:cNvSpPr/>
          <p:nvPr/>
        </p:nvSpPr>
        <p:spPr>
          <a:xfrm>
            <a:off x="306223" y="3372522"/>
            <a:ext cx="11435697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63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5"/>
            <a:ext cx="10893888" cy="105998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132113"/>
            <a:ext cx="11579551" cy="4011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Одна из реализаций идеи компенсации разниц параметров </a:t>
            </a:r>
            <a:r>
              <a:rPr lang="ru-RU" sz="2400" dirty="0" err="1">
                <a:solidFill>
                  <a:schemeClr val="bg1"/>
                </a:solidFill>
              </a:rPr>
              <a:t>батчей</a:t>
            </a:r>
            <a:r>
              <a:rPr lang="ru-RU" sz="2400" dirty="0">
                <a:solidFill>
                  <a:schemeClr val="bg1"/>
                </a:solidFill>
              </a:rPr>
              <a:t> – это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 err="1">
                <a:solidFill>
                  <a:schemeClr val="bg1"/>
                </a:solidFill>
              </a:rPr>
              <a:t>батч</a:t>
            </a:r>
            <a:r>
              <a:rPr lang="ru-RU" sz="2400" dirty="0">
                <a:solidFill>
                  <a:schemeClr val="bg1"/>
                </a:solidFill>
              </a:rPr>
              <a:t> нормализация (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BatchNorm</a:t>
            </a:r>
            <a:r>
              <a:rPr lang="ru-RU" dirty="0">
                <a:solidFill>
                  <a:schemeClr val="bg1"/>
                </a:solidFill>
              </a:rPr>
              <a:t>: Все данные должны иметь всегда нулевое среднее и дисперсию 1 (нормализация). 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Нормализированные можно отмасштабировать данные так, чтобы попасть в оптимальную зону значений функции активации. </a:t>
            </a:r>
          </a:p>
          <a:p>
            <a:pPr lvl="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Тогда еще и получится избежать вымывания градиента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EC8528-4392-204D-852B-54F834324B0D}"/>
              </a:ext>
            </a:extLst>
          </p:cNvPr>
          <p:cNvSpPr/>
          <p:nvPr/>
        </p:nvSpPr>
        <p:spPr>
          <a:xfrm>
            <a:off x="300311" y="1974079"/>
            <a:ext cx="11441746" cy="17212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A4B45252-0C86-E542-91FB-40E465C937E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30511" y="4234874"/>
          <a:ext cx="5111546" cy="249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ABA6D773-A7F0-B746-9E7F-EB70415199B0}"/>
              </a:ext>
            </a:extLst>
          </p:cNvPr>
          <p:cNvSpPr/>
          <p:nvPr/>
        </p:nvSpPr>
        <p:spPr>
          <a:xfrm>
            <a:off x="8476343" y="5036457"/>
            <a:ext cx="1030514" cy="1378857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C92345-6BC4-DC2C-7313-69DAE54C4E3C}"/>
              </a:ext>
            </a:extLst>
          </p:cNvPr>
          <p:cNvGrpSpPr/>
          <p:nvPr/>
        </p:nvGrpSpPr>
        <p:grpSpPr>
          <a:xfrm>
            <a:off x="923496" y="4288251"/>
            <a:ext cx="5172503" cy="2250316"/>
            <a:chOff x="1116953" y="4193975"/>
            <a:chExt cx="5172503" cy="225031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08D2773-0A50-6DFC-6C41-1E7E83C370F9}"/>
                </a:ext>
              </a:extLst>
            </p:cNvPr>
            <p:cNvGrpSpPr/>
            <p:nvPr/>
          </p:nvGrpSpPr>
          <p:grpSpPr>
            <a:xfrm>
              <a:off x="1116953" y="4325205"/>
              <a:ext cx="5172503" cy="2119086"/>
              <a:chOff x="1068635" y="4318612"/>
              <a:chExt cx="5172503" cy="2119086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3015FCD-472F-8649-8B39-A3C77CE26E1C}"/>
                  </a:ext>
                </a:extLst>
              </p:cNvPr>
              <p:cNvSpPr/>
              <p:nvPr/>
            </p:nvSpPr>
            <p:spPr>
              <a:xfrm>
                <a:off x="1068635" y="4318612"/>
                <a:ext cx="5172503" cy="2119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08955844-B40A-ED4C-8443-9B01DF6A2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0770" y="4643092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37949EA5-8988-DD4A-9083-A8D3B81AA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770" y="6005327"/>
                <a:ext cx="1182715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6D5FB77-D993-DF49-88F3-1237D5AE46FB}"/>
                  </a:ext>
                </a:extLst>
              </p:cNvPr>
              <p:cNvSpPr/>
              <p:nvPr/>
            </p:nvSpPr>
            <p:spPr>
              <a:xfrm>
                <a:off x="1673309" y="49498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31C9712-1BFF-3F42-9548-93F6E0585B3B}"/>
                  </a:ext>
                </a:extLst>
              </p:cNvPr>
              <p:cNvSpPr/>
              <p:nvPr/>
            </p:nvSpPr>
            <p:spPr>
              <a:xfrm>
                <a:off x="1617405" y="525810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99AB7AD-BBD6-284A-960C-0CC8E7D721D7}"/>
                  </a:ext>
                </a:extLst>
              </p:cNvPr>
              <p:cNvSpPr/>
              <p:nvPr/>
            </p:nvSpPr>
            <p:spPr>
              <a:xfrm>
                <a:off x="2046242" y="540844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2A45CCB0-969D-2446-B602-B9C66A84C55D}"/>
                  </a:ext>
                </a:extLst>
              </p:cNvPr>
              <p:cNvSpPr/>
              <p:nvPr/>
            </p:nvSpPr>
            <p:spPr>
              <a:xfrm>
                <a:off x="2047884" y="508201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519A0A66-B831-0E47-8FA3-2872805174AD}"/>
                  </a:ext>
                </a:extLst>
              </p:cNvPr>
              <p:cNvSpPr/>
              <p:nvPr/>
            </p:nvSpPr>
            <p:spPr>
              <a:xfrm>
                <a:off x="1739410" y="55656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A4240DCA-82E0-1F43-BFD5-8FB64FE79B78}"/>
                  </a:ext>
                </a:extLst>
              </p:cNvPr>
              <p:cNvSpPr/>
              <p:nvPr/>
            </p:nvSpPr>
            <p:spPr>
              <a:xfrm>
                <a:off x="2371283" y="54995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Прямая со стрелкой 27">
                <a:extLst>
                  <a:ext uri="{FF2B5EF4-FFF2-40B4-BE49-F238E27FC236}">
                    <a16:creationId xmlns:a16="http://schemas.microsoft.com/office/drawing/2014/main" id="{CA8C7328-B7F1-E648-BFF2-A433C8EAC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5812" y="4773460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5A7F7B54-9CB0-A044-B38D-3B0C1C7B4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0498" y="5730143"/>
                <a:ext cx="1430699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0775ADDA-9C63-924F-ADE2-CAEAED81F808}"/>
                  </a:ext>
                </a:extLst>
              </p:cNvPr>
              <p:cNvSpPr/>
              <p:nvPr/>
            </p:nvSpPr>
            <p:spPr>
              <a:xfrm>
                <a:off x="3011178" y="52715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0AD30561-BD9F-1C48-9C31-A210AF174631}"/>
                  </a:ext>
                </a:extLst>
              </p:cNvPr>
              <p:cNvSpPr/>
              <p:nvPr/>
            </p:nvSpPr>
            <p:spPr>
              <a:xfrm>
                <a:off x="2955274" y="557980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EF3FB091-A7B1-6A48-BDA4-A694BC7A52E4}"/>
                  </a:ext>
                </a:extLst>
              </p:cNvPr>
              <p:cNvSpPr/>
              <p:nvPr/>
            </p:nvSpPr>
            <p:spPr>
              <a:xfrm>
                <a:off x="3384111" y="573014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2CCFA6E1-46A1-A44E-9833-A6F236D0D8E4}"/>
                  </a:ext>
                </a:extLst>
              </p:cNvPr>
              <p:cNvSpPr/>
              <p:nvPr/>
            </p:nvSpPr>
            <p:spPr>
              <a:xfrm>
                <a:off x="3385753" y="540371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3A8CE572-A21D-D045-927D-D4EA49607E74}"/>
                  </a:ext>
                </a:extLst>
              </p:cNvPr>
              <p:cNvSpPr/>
              <p:nvPr/>
            </p:nvSpPr>
            <p:spPr>
              <a:xfrm>
                <a:off x="3077279" y="58873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EAEF8BBD-96C2-9A41-83CF-DADDA60F7787}"/>
                  </a:ext>
                </a:extLst>
              </p:cNvPr>
              <p:cNvSpPr/>
              <p:nvPr/>
            </p:nvSpPr>
            <p:spPr>
              <a:xfrm>
                <a:off x="3709152" y="58212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6675B7B9-EB33-2A4C-A9FE-51769F2A4C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430" y="4942153"/>
                <a:ext cx="0" cy="117938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E7F7F4E3-177E-814B-A34F-9F840C440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58896" y="5707506"/>
                <a:ext cx="1154704" cy="9006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961B52B2-023A-2D47-A3EE-C25B826EC30C}"/>
                  </a:ext>
                </a:extLst>
              </p:cNvPr>
              <p:cNvSpPr/>
              <p:nvPr/>
            </p:nvSpPr>
            <p:spPr>
              <a:xfrm>
                <a:off x="4413410" y="528256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9DE96623-AC8D-474A-A79B-77899EE70DEC}"/>
                  </a:ext>
                </a:extLst>
              </p:cNvPr>
              <p:cNvSpPr/>
              <p:nvPr/>
            </p:nvSpPr>
            <p:spPr>
              <a:xfrm>
                <a:off x="4380342" y="553582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78DA4749-2E06-304C-B261-69FD61582A6D}"/>
                  </a:ext>
                </a:extLst>
              </p:cNvPr>
              <p:cNvSpPr/>
              <p:nvPr/>
            </p:nvSpPr>
            <p:spPr>
              <a:xfrm>
                <a:off x="4628403" y="552529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EB31A6D0-EB1C-E745-B9FA-A5405BA5322D}"/>
                  </a:ext>
                </a:extLst>
              </p:cNvPr>
              <p:cNvSpPr/>
              <p:nvPr/>
            </p:nvSpPr>
            <p:spPr>
              <a:xfrm>
                <a:off x="4662139" y="533793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5ADEAF9F-1273-3140-BFBB-264546BE48C8}"/>
                  </a:ext>
                </a:extLst>
              </p:cNvPr>
              <p:cNvSpPr/>
              <p:nvPr/>
            </p:nvSpPr>
            <p:spPr>
              <a:xfrm>
                <a:off x="4491228" y="5798574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9B39D8C7-5E29-0540-8791-3D1AFEBE6B3E}"/>
                  </a:ext>
                </a:extLst>
              </p:cNvPr>
              <p:cNvSpPr/>
              <p:nvPr/>
            </p:nvSpPr>
            <p:spPr>
              <a:xfrm>
                <a:off x="4706924" y="5732472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9FE6227-D41D-4C47-8B45-18D8E601DF1F}"/>
                </a:ext>
              </a:extLst>
            </p:cNvPr>
            <p:cNvSpPr/>
            <p:nvPr/>
          </p:nvSpPr>
          <p:spPr>
            <a:xfrm>
              <a:off x="1313881" y="4193975"/>
              <a:ext cx="1256018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649732C-4973-6943-8451-682D80F7B16B}"/>
                </a:ext>
              </a:extLst>
            </p:cNvPr>
            <p:cNvSpPr/>
            <p:nvPr/>
          </p:nvSpPr>
          <p:spPr>
            <a:xfrm>
              <a:off x="2474224" y="4210746"/>
              <a:ext cx="17598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normalize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1D620F0-1734-BB48-971C-16A5DC128D57}"/>
                </a:ext>
              </a:extLst>
            </p:cNvPr>
            <p:cNvSpPr/>
            <p:nvPr/>
          </p:nvSpPr>
          <p:spPr>
            <a:xfrm>
              <a:off x="4155905" y="4205569"/>
              <a:ext cx="20852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scale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7477570" y="4288251"/>
            <a:ext cx="3324314" cy="58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 function and its derevative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09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Метод </a:t>
                </a:r>
                <a:r>
                  <a:rPr lang="ru-RU" sz="2400" b="1" u="sng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-нормализации 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b="1" u="sng" dirty="0" err="1">
                    <a:solidFill>
                      <a:schemeClr val="bg1"/>
                    </a:solidFill>
                  </a:rPr>
                  <a:t>BatchNorm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батча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среднее значение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ru-RU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дисперсия значений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𝛾, 𝛽 – параметры масштабирования, обучаются методом обратного распространения ошибки;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𝜖 - небольшое число, предотвращающее деление на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753" t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3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200" b="1" u="sng" dirty="0">
                    <a:solidFill>
                      <a:schemeClr val="bg1"/>
                    </a:solidFill>
                  </a:rPr>
                  <a:t>Для тестов</a:t>
                </a:r>
                <a:r>
                  <a:rPr lang="ru-RU" altLang="ru-RU" sz="2200" u="sng" dirty="0">
                    <a:solidFill>
                      <a:schemeClr val="bg1"/>
                    </a:solidFill>
                  </a:rPr>
                  <a:t> используются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получаются входе тренировки как </a:t>
                </a:r>
                <a:r>
                  <a:rPr lang="en-US" altLang="ru-RU" sz="2200" u="sng" dirty="0">
                    <a:solidFill>
                      <a:schemeClr val="bg1"/>
                    </a:solidFill>
                  </a:rPr>
                  <a:t>EMA:</a:t>
                </a:r>
                <a:endParaRPr lang="ru-RU" altLang="ru-RU" sz="2200" u="sng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  <m:r>
                      <a:rPr lang="ru-RU" sz="20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</a:t>
                </a:r>
                <a:endParaRPr lang="en-US" altLang="ru-RU" sz="2000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где </a:t>
                </a: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:r>
                  <a:rPr lang="ru-RU" altLang="ru-RU" dirty="0" smtClean="0">
                    <a:solidFill>
                      <a:schemeClr val="bg1"/>
                    </a:solidFill>
                  </a:rPr>
                  <a:t>веса 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экспоненциального сглаживания;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dirty="0" err="1">
                    <a:solidFill>
                      <a:schemeClr val="bg1"/>
                    </a:solidFill>
                  </a:rPr>
                  <a:t>и</a:t>
                </a:r>
                <a:r>
                  <a:rPr lang="en-US" alt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текущее значение среднего для тестовой выборки.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400" b="1" u="sng" dirty="0">
                    <a:solidFill>
                      <a:schemeClr val="bg1"/>
                    </a:solidFill>
                  </a:rPr>
                  <a:t>То есть на тестовой выборке параметры не обучаются!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672" t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1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2" y="1128045"/>
            <a:ext cx="10923218" cy="48497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Как правило,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проводится перед функцией активации.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имеет отдельные параметры для каждой карты признаков.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44"/>
          <a:stretch/>
        </p:blipFill>
        <p:spPr>
          <a:xfrm>
            <a:off x="3298677" y="1931350"/>
            <a:ext cx="8039291" cy="4686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2" y="1128045"/>
            <a:ext cx="9154238" cy="80330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07267" y="2040556"/>
            <a:ext cx="1029904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68690" y="2644884"/>
            <a:ext cx="1289786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47233" y="2431064"/>
            <a:ext cx="2358190" cy="21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Batch-Norm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29523" y="5337893"/>
            <a:ext cx="1222409" cy="639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</a:t>
            </a:r>
            <a:endParaRPr kumimoji="0" lang="ru-RU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3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467204" cy="576469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Достоинства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b="1" u="sng" dirty="0">
                <a:solidFill>
                  <a:schemeClr val="bg1"/>
                </a:solidFill>
              </a:rPr>
              <a:t>:</a:t>
            </a:r>
            <a:endParaRPr lang="ru-RU" sz="2200" b="1" u="sng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Регуляризация различий в статистических параметрах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их усреднением.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Снижение зависимости значений градиента от изменений масштаба для разных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Увеличение скорости обучения за счет регуляризации – ускорение тренировки.</a:t>
            </a:r>
          </a:p>
          <a:p>
            <a:pPr marL="1257300" lvl="2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т.ч</a:t>
            </a:r>
            <a:r>
              <a:rPr lang="ru-RU" sz="2200" dirty="0">
                <a:solidFill>
                  <a:schemeClr val="bg1"/>
                </a:solidFill>
              </a:rPr>
              <a:t>. Показано, что сети сходятся быстрее если данные выбелены (имеют нормальное распределение) и имеют низкую дисперсию.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Метод, как правило, не работает с другими типами регуляризации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(L1,L2, </a:t>
            </a:r>
            <a:r>
              <a:rPr lang="ru-RU" sz="2200" dirty="0">
                <a:solidFill>
                  <a:schemeClr val="bg1"/>
                </a:solidFill>
              </a:rPr>
              <a:t>особенно </a:t>
            </a:r>
            <a:r>
              <a:rPr lang="ru-RU" sz="2200" dirty="0" err="1">
                <a:solidFill>
                  <a:schemeClr val="bg1"/>
                </a:solidFill>
              </a:rPr>
              <a:t>дропаут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Как правили </a:t>
            </a:r>
            <a:r>
              <a:rPr lang="ru-RU" sz="2200" dirty="0" err="1">
                <a:solidFill>
                  <a:schemeClr val="bg1"/>
                </a:solidFill>
              </a:rPr>
              <a:t>батч</a:t>
            </a:r>
            <a:r>
              <a:rPr lang="ru-RU" sz="2200" dirty="0">
                <a:solidFill>
                  <a:schemeClr val="bg1"/>
                </a:solidFill>
              </a:rPr>
              <a:t>. Норм используется перед функцией активации – но иногда ставят после.</a:t>
            </a:r>
            <a:endParaRPr lang="en-US" sz="2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4550013"/>
            <a:ext cx="4963682" cy="216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36591"/>
            <a:ext cx="11512877" cy="341342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3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053445" cy="5764696"/>
          </a:xfrm>
        </p:spPr>
        <p:txBody>
          <a:bodyPr>
            <a:normAutofit/>
          </a:bodyPr>
          <a:lstStyle/>
          <a:p>
            <a:pPr algn="just"/>
            <a:r>
              <a:rPr lang="ru-RU" sz="2200" b="1" u="sng" dirty="0">
                <a:solidFill>
                  <a:schemeClr val="bg1"/>
                </a:solidFill>
              </a:rPr>
              <a:t>Недостатки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u="sng" dirty="0">
                <a:solidFill>
                  <a:schemeClr val="bg1"/>
                </a:solidFill>
              </a:rPr>
              <a:t>:</a:t>
            </a:r>
            <a:endParaRPr lang="ru-RU" sz="2200" u="sng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Снижение точности вывода для переменного размера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257300" lvl="2" indent="-342900" algn="just"/>
            <a:r>
              <a:rPr lang="ru-RU" sz="2200" dirty="0">
                <a:solidFill>
                  <a:schemeClr val="bg1"/>
                </a:solidFill>
              </a:rPr>
              <a:t>Может дать разную точность на </a:t>
            </a: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, обучении и в выводе,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проблемы с переносом обучения.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Хорошо </a:t>
            </a:r>
            <a:r>
              <a:rPr lang="ru-RU" sz="2200" dirty="0" err="1">
                <a:solidFill>
                  <a:schemeClr val="bg1"/>
                </a:solidFill>
              </a:rPr>
              <a:t>регуляризует</a:t>
            </a:r>
            <a:r>
              <a:rPr lang="ru-RU" sz="2200" dirty="0">
                <a:solidFill>
                  <a:schemeClr val="bg1"/>
                </a:solidFill>
              </a:rPr>
              <a:t> только большие размеры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(рекомендуют 50-100 экземпляров в </a:t>
            </a:r>
            <a:r>
              <a:rPr lang="ru-RU" sz="2200" dirty="0" err="1">
                <a:solidFill>
                  <a:schemeClr val="bg1"/>
                </a:solidFill>
              </a:rPr>
              <a:t>батче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Не известно есть </a:t>
            </a:r>
            <a:r>
              <a:rPr lang="ru-RU" sz="2200" dirty="0" err="1">
                <a:solidFill>
                  <a:schemeClr val="bg1"/>
                </a:solidFill>
              </a:rPr>
              <a:t>ковар</a:t>
            </a:r>
            <a:r>
              <a:rPr lang="ru-RU" sz="2200" dirty="0">
                <a:solidFill>
                  <a:schemeClr val="bg1"/>
                </a:solidFill>
              </a:rPr>
              <a:t>. сдвиг, и нет математических доказательств работы метода – это эвристика.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66" y="3722240"/>
            <a:ext cx="6631807" cy="2898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91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слоя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(Layer Norm)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усреднение по слою, популярно в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среднее и дисперсия считаются как в тренировке, так и в тесте.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Экземплярная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нормализация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используют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некоторых сетях переноса стиля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вдоль осей изображения (H,W), на тесте как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-норм. смысл  такой же как от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автоконтраста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Групповая нормализация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нормализация по несколько экземпляров каждого слоя, в остальном как нормализация слоя. Предложена как альтернатива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-норме для маленьких выборок.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Переключаемая норма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(Switch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комбинация других типов (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слой)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5" y="3676923"/>
            <a:ext cx="9693198" cy="2988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62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296" y="202756"/>
            <a:ext cx="11514901" cy="11887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нормализации весовых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</p:spPr>
            <p:txBody>
              <a:bodyPr/>
              <a:lstStyle/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Иногда лучше нормализовать весовые параметры, чем данные.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Могут быть такие вариант как для данных: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норм, слой, группа и экземпляр, но по весовым параметрам.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Стандартизация весов: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Спектральная нормализация – </a:t>
                </a:r>
                <a:r>
                  <a:rPr lang="en-US" altLang="ru-RU" sz="2200" b="1" dirty="0" err="1">
                    <a:solidFill>
                      <a:schemeClr val="bg1"/>
                    </a:solidFill>
                  </a:rPr>
                  <a:t>denoisng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,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Разложение весовых параметров по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SVD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или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EV </a:t>
                </a:r>
                <a:br>
                  <a:rPr lang="en-US" altLang="ru-RU" sz="2200" b="1" dirty="0">
                    <a:solidFill>
                      <a:schemeClr val="bg1"/>
                    </a:solidFill>
                  </a:rPr>
                </a:br>
                <a:r>
                  <a:rPr lang="ru-RU" altLang="ru-RU" sz="2200" b="1" dirty="0">
                    <a:solidFill>
                      <a:schemeClr val="bg1"/>
                    </a:solidFill>
                  </a:rPr>
                  <a:t>и их фильтрация.</a:t>
                </a:r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1200150" lvl="2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Это работает как метод восстановление после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/>
                </a:r>
                <a:br>
                  <a:rPr lang="en-US" altLang="ru-RU" sz="2200" dirty="0">
                    <a:solidFill>
                      <a:schemeClr val="bg1"/>
                    </a:solidFill>
                  </a:rPr>
                </a:br>
                <a:r>
                  <a:rPr lang="ru-RU" altLang="ru-RU" sz="2200" dirty="0">
                    <a:solidFill>
                      <a:schemeClr val="bg1"/>
                    </a:solidFill>
                  </a:rPr>
                  <a:t>метода главных компонент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(PCA)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  <a:blipFill>
                <a:blip r:embed="rId2"/>
                <a:stretch>
                  <a:fillRect l="-638" t="-1681" b="-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74" y="3176337"/>
            <a:ext cx="3793226" cy="3198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074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800" b="1" dirty="0">
                <a:solidFill>
                  <a:schemeClr val="bg1"/>
                </a:solidFill>
              </a:rPr>
              <a:t>Проблема деградации глубокой сети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solidFill>
                      <a:schemeClr val="bg1"/>
                    </a:solidFill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sz="2400" dirty="0">
                  <a:solidFill>
                    <a:schemeClr val="bg1"/>
                  </a:solidFill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>
                    <a:solidFill>
                      <a:schemeClr val="bg1"/>
                    </a:solidFill>
                  </a:rPr>
                  <a:t>Однако, реализация впрямую в не даст роста точности.</a:t>
                </a:r>
                <a:endParaRPr lang="en-US" altLang="en-US" sz="2200" dirty="0">
                  <a:solidFill>
                    <a:schemeClr val="bg1"/>
                  </a:solidFill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Решение этой проблемы – использование параллельно тождественного и </a:t>
                </a:r>
                <a:r>
                  <a:rPr lang="ru-RU" altLang="en-US" sz="2400" b="1" u="sng" dirty="0" err="1">
                    <a:solidFill>
                      <a:schemeClr val="bg1"/>
                    </a:solidFill>
                  </a:rPr>
                  <a:t>сверточного</a:t>
                </a: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 слоев.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  <a:blipFill>
                <a:blip r:embed="rId2"/>
                <a:stretch>
                  <a:fillRect l="-659" t="-1055" r="-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00" y="4053678"/>
            <a:ext cx="3504600" cy="2421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0" y="4013609"/>
            <a:ext cx="3504600" cy="2421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0" y="4013609"/>
            <a:ext cx="3504600" cy="2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Решение этой проблемы – использование параллельно тождественного и 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сверточного</a:t>
            </a:r>
            <a:r>
              <a:rPr lang="ru-RU" altLang="en-US" sz="2000" b="1" u="sng" dirty="0">
                <a:solidFill>
                  <a:schemeClr val="bg1"/>
                </a:solidFill>
              </a:rPr>
              <a:t> слоев.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5" y="1650114"/>
            <a:ext cx="11621177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11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3" y="1105508"/>
            <a:ext cx="9041568" cy="5602941"/>
          </a:xfrm>
        </p:spPr>
        <p:txBody>
          <a:bodyPr>
            <a:normAutofit lnSpcReduction="1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Вариант с узким горлом (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bo</a:t>
            </a:r>
            <a:r>
              <a:rPr lang="en-US" altLang="en-US" sz="2000" b="1" u="sng" dirty="0" err="1">
                <a:solidFill>
                  <a:schemeClr val="bg1"/>
                </a:solidFill>
              </a:rPr>
              <a:t>ttleneck</a:t>
            </a:r>
            <a:r>
              <a:rPr lang="en-US" altLang="en-US" sz="2000" b="1" u="sng" dirty="0">
                <a:solidFill>
                  <a:schemeClr val="bg1"/>
                </a:solidFill>
              </a:rPr>
              <a:t> block </a:t>
            </a:r>
            <a:r>
              <a:rPr lang="ru-RU" altLang="en-US" sz="2000" b="1" u="sng" dirty="0">
                <a:solidFill>
                  <a:schemeClr val="bg1"/>
                </a:solidFill>
              </a:rPr>
              <a:t>или </a:t>
            </a:r>
            <a:r>
              <a:rPr lang="en-US" altLang="en-US" sz="2000" b="1" u="sng" dirty="0">
                <a:solidFill>
                  <a:schemeClr val="bg1"/>
                </a:solidFill>
              </a:rPr>
              <a:t>bottleneck layer</a:t>
            </a:r>
            <a:r>
              <a:rPr lang="ru-RU" altLang="en-US" sz="2000" b="1" u="sng" dirty="0">
                <a:solidFill>
                  <a:schemeClr val="bg1"/>
                </a:solidFill>
              </a:rPr>
              <a:t>_) – </a:t>
            </a:r>
            <a:br>
              <a:rPr lang="ru-RU" altLang="en-US" sz="2000" b="1" u="sng" dirty="0">
                <a:solidFill>
                  <a:schemeClr val="bg1"/>
                </a:solidFill>
              </a:rPr>
            </a:br>
            <a:r>
              <a:rPr lang="ru-RU" altLang="en-US" sz="2000" b="1" u="sng" dirty="0">
                <a:solidFill>
                  <a:schemeClr val="bg1"/>
                </a:solidFill>
              </a:rPr>
              <a:t>это наиболее популярный вариант остаточного слоя.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Слой экономит общее число параметров за счет сужения числа карт признаков перед основной сверткой.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После основной свертки происходит расширение числа карт признаков.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Таким образом остаточная связь работает как умная (обучаемая) обратная отрицательная связь – то есть позволяет регулировать выход.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в основной части будут  произойдет проблема типа взрыв или вымывание градиента, то остаточная связь компенсирует это.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Если слой не будет нужен сеть просто сведет его к тождественной связи (справа).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Если слой нужен частично –то результат будет комбинация остаточной связи и основного блока.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слой нужен полностью, то результат будет  таким, что остаточная связь окажется не нужной.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8705"/>
          <a:stretch/>
        </p:blipFill>
        <p:spPr>
          <a:xfrm>
            <a:off x="9296400" y="1650114"/>
            <a:ext cx="2474742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006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altLang="en-US" sz="2200" b="1" u="sng" dirty="0">
                <a:solidFill>
                  <a:schemeClr val="bg1"/>
                </a:solidFill>
              </a:rPr>
              <a:t>Остаточная функция может быть рассмотрена как уточнение выходов основного слоя.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i="1" dirty="0">
                <a:solidFill>
                  <a:schemeClr val="bg1"/>
                </a:solidFill>
              </a:rPr>
              <a:t>То есть это регуляризация входных данных и выходных результатов для каждого слоя.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Если слой не нужен нейронной сети для получения ответов, то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по задумке авторов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слой просто обучится так, чтобы преобладала только тождественная функция. 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обратном случае будет преобладать только или частично основная функция.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Чем выше номер слоя, тем выше вероятность сведения слоя к тождественному.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AD889D-43BD-F742-B71F-89CCF6FD49AF}"/>
              </a:ext>
            </a:extLst>
          </p:cNvPr>
          <p:cNvSpPr/>
          <p:nvPr/>
        </p:nvSpPr>
        <p:spPr>
          <a:xfrm>
            <a:off x="1409700" y="3454401"/>
            <a:ext cx="8723086" cy="325404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3607447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502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 оригинальной статье были предложены архитектуры</a:t>
            </a:r>
            <a:br>
              <a:rPr lang="ru-RU" altLang="en-US" sz="2200" dirty="0">
                <a:solidFill>
                  <a:schemeClr val="bg1"/>
                </a:solidFill>
              </a:rPr>
            </a:br>
            <a:r>
              <a:rPr lang="ru-RU" altLang="en-US" sz="2200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ResNet-18,-34, -50, -101, -152</a:t>
            </a:r>
            <a:r>
              <a:rPr lang="ru-RU" altLang="en-US" sz="2200" dirty="0">
                <a:solidFill>
                  <a:schemeClr val="bg1"/>
                </a:solidFill>
              </a:rPr>
              <a:t> (15</a:t>
            </a:r>
            <a:r>
              <a:rPr lang="en-US" altLang="en-US" sz="2200" dirty="0">
                <a:solidFill>
                  <a:schemeClr val="bg1"/>
                </a:solidFill>
              </a:rPr>
              <a:t>2</a:t>
            </a:r>
            <a:r>
              <a:rPr lang="ru-RU" altLang="en-US" sz="2200" dirty="0">
                <a:solidFill>
                  <a:schemeClr val="bg1"/>
                </a:solidFill>
              </a:rPr>
              <a:t> слоя!).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были также приложены архитектуры </a:t>
            </a:r>
            <a:r>
              <a:rPr lang="en-US" altLang="en-US" sz="2200" dirty="0">
                <a:solidFill>
                  <a:schemeClr val="bg1"/>
                </a:solidFill>
              </a:rPr>
              <a:t>ResNet-1001</a:t>
            </a:r>
            <a:r>
              <a:rPr lang="ru-RU" altLang="en-US" sz="2200" dirty="0">
                <a:solidFill>
                  <a:schemeClr val="bg1"/>
                </a:solidFill>
              </a:rPr>
              <a:t> и </a:t>
            </a:r>
            <a:r>
              <a:rPr lang="en-US" altLang="en-US" sz="2200" dirty="0">
                <a:solidFill>
                  <a:schemeClr val="bg1"/>
                </a:solidFill>
              </a:rPr>
              <a:t>ResNet-1</a:t>
            </a:r>
            <a:r>
              <a:rPr lang="ru-RU" altLang="en-US" sz="2200" dirty="0">
                <a:solidFill>
                  <a:schemeClr val="bg1"/>
                </a:solidFill>
              </a:rPr>
              <a:t>2</a:t>
            </a:r>
            <a:r>
              <a:rPr lang="en-US" altLang="en-US" sz="2200" dirty="0">
                <a:solidFill>
                  <a:schemeClr val="bg1"/>
                </a:solidFill>
              </a:rPr>
              <a:t>0</a:t>
            </a:r>
            <a:r>
              <a:rPr lang="ru-RU" altLang="en-US" sz="2200" dirty="0">
                <a:solidFill>
                  <a:schemeClr val="bg1"/>
                </a:solidFill>
              </a:rPr>
              <a:t>2, однако, оказалось что слои выше 200 не вносят существенного вклада в точность (почти все тождественные). 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517720" y="2883102"/>
            <a:ext cx="7768590" cy="31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6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Преимущества использования тождественных связей аналитически  доказаны.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стал первой сетью на соревнованиях </a:t>
            </a:r>
            <a:r>
              <a:rPr lang="en-US" sz="2200" dirty="0">
                <a:solidFill>
                  <a:schemeClr val="bg1"/>
                </a:solidFill>
              </a:rPr>
              <a:t>ImageNet, </a:t>
            </a:r>
            <a:r>
              <a:rPr lang="ru-RU" sz="2200" dirty="0">
                <a:solidFill>
                  <a:schemeClr val="bg1"/>
                </a:solidFill>
              </a:rPr>
              <a:t>превысившей точность работы экспертов.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наиболее популярное решение для большинства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задач компьютерного зрения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4" y="2996522"/>
            <a:ext cx="6855606" cy="357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495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5"/>
            <a:ext cx="11479306" cy="271051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Каждый тождественный блок должен сохранять размер карты признаков  </a:t>
            </a:r>
            <a:r>
              <a:rPr lang="en-US" altLang="en-US" sz="2400" dirty="0">
                <a:solidFill>
                  <a:schemeClr val="bg1"/>
                </a:solidFill>
              </a:rPr>
              <a:t/>
            </a:r>
            <a:br>
              <a:rPr lang="en-US" altLang="en-US" sz="2400" dirty="0">
                <a:solidFill>
                  <a:schemeClr val="bg1"/>
                </a:solidFill>
              </a:rPr>
            </a:br>
            <a:r>
              <a:rPr lang="ru-RU" altLang="en-US" sz="2400" dirty="0">
                <a:solidFill>
                  <a:schemeClr val="bg1"/>
                </a:solidFill>
              </a:rPr>
              <a:t>как у входных карт.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Каждый тождественный блок должен иметь столько же входов, сколько и выходов.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Используется одномерная свертка</a:t>
            </a:r>
            <a:r>
              <a:rPr lang="en-US" altLang="en-US" sz="2200" dirty="0">
                <a:solidFill>
                  <a:schemeClr val="bg1"/>
                </a:solidFill>
              </a:rPr>
              <a:t> </a:t>
            </a:r>
            <a:r>
              <a:rPr lang="ru-RU" altLang="en-US" sz="2200" dirty="0">
                <a:solidFill>
                  <a:schemeClr val="bg1"/>
                </a:solidFill>
              </a:rPr>
              <a:t>в остаточной части для расширения,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Или тождественный подслой дополняется нулевыми картами признаков,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Основные подслои выполняется такими, чтобы сохранить число карт признаков.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Архитектура блока с тождественными связями подбирается эмпирически.</a:t>
            </a:r>
          </a:p>
          <a:p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84D0E7-D41E-0144-98DA-008491777A3B}"/>
              </a:ext>
            </a:extLst>
          </p:cNvPr>
          <p:cNvSpPr/>
          <p:nvPr/>
        </p:nvSpPr>
        <p:spPr>
          <a:xfrm>
            <a:off x="356347" y="959224"/>
            <a:ext cx="10721384" cy="10494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9389" y="6295786"/>
            <a:ext cx="9779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активация проводится после операции сложения!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1" y="3331975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42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Достоинства остаточных связей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4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Тождественный слой существенно снижает вероятность вымывания градиента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Можно обучать более глубокие сети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Понижаются требования к выбору параметров обучения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позволяет сохранить входные признаки после работы блока, если в нем произошло переобучение.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Использование остаточных связей – увеличение путей обработки признаков.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чем больше путей обработки, тем больше нелинейных признаков может быть выделено.</a:t>
            </a:r>
          </a:p>
          <a:p>
            <a:pPr marL="265113" lvl="1" indent="-265113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(как путь) не меняет рецептивного поля.</a:t>
            </a:r>
          </a:p>
          <a:p>
            <a:pPr marL="722313" lvl="3" indent="-26511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Комбинация тождественного и основного результатов работы блока позволяет варьировать рецептивное поле.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i="1" dirty="0">
                <a:solidFill>
                  <a:schemeClr val="bg1"/>
                </a:solidFill>
              </a:rPr>
              <a:t>Во время процедуры обратного распространения ошибки тождественные связи работают как отрицательная обратная связь, позволяя обойти слишком резкие изменения градиента в слое.</a:t>
            </a:r>
          </a:p>
          <a:p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163A2F-BA4F-4647-B781-6B1387E5FC59}"/>
              </a:ext>
            </a:extLst>
          </p:cNvPr>
          <p:cNvSpPr/>
          <p:nvPr/>
        </p:nvSpPr>
        <p:spPr>
          <a:xfrm>
            <a:off x="356347" y="95922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094C6-E425-FB42-BC8A-24D2525E25D3}"/>
              </a:ext>
            </a:extLst>
          </p:cNvPr>
          <p:cNvSpPr/>
          <p:nvPr/>
        </p:nvSpPr>
        <p:spPr>
          <a:xfrm>
            <a:off x="336360" y="2835493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071CAE-13DC-0B46-A9F8-E0093C67CFC0}"/>
              </a:ext>
            </a:extLst>
          </p:cNvPr>
          <p:cNvSpPr/>
          <p:nvPr/>
        </p:nvSpPr>
        <p:spPr>
          <a:xfrm>
            <a:off x="356347" y="402221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3"/>
            <a:ext cx="11479306" cy="335280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2016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Идея увеличить ширину слоя, сократив глубину (то есть число параметров) – сеть обучается быстрее, может иметь более высокую точность.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Ширина слоя увеличивалась в 8-12 раз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16</a:t>
            </a:r>
            <a:r>
              <a:rPr lang="en-US" sz="2200" dirty="0">
                <a:solidFill>
                  <a:schemeClr val="bg1"/>
                </a:solidFill>
              </a:rPr>
              <a:t>-40</a:t>
            </a:r>
            <a:r>
              <a:rPr lang="ru-RU" sz="2200" dirty="0">
                <a:solidFill>
                  <a:schemeClr val="bg1"/>
                </a:solidFill>
              </a:rPr>
              <a:t>-</a:t>
            </a:r>
            <a:r>
              <a:rPr lang="ru-RU" sz="2200" dirty="0" err="1">
                <a:solidFill>
                  <a:schemeClr val="bg1"/>
                </a:solidFill>
              </a:rPr>
              <a:t>слойный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имел точность сопоставимую с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-1</a:t>
            </a:r>
            <a:r>
              <a:rPr lang="en-US" sz="2200" b="1" dirty="0">
                <a:solidFill>
                  <a:schemeClr val="bg1"/>
                </a:solidFill>
              </a:rPr>
              <a:t>64</a:t>
            </a:r>
            <a:r>
              <a:rPr lang="ru-RU" sz="2200" b="1" dirty="0">
                <a:solidFill>
                  <a:schemeClr val="bg1"/>
                </a:solidFill>
              </a:rPr>
              <a:t/>
            </a:r>
            <a:br>
              <a:rPr lang="ru-RU" sz="2200" b="1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– то есть наблюдается сохранение </a:t>
            </a:r>
            <a:r>
              <a:rPr lang="ru-RU" sz="2200" dirty="0" err="1">
                <a:solidFill>
                  <a:schemeClr val="bg1"/>
                </a:solidFill>
              </a:rPr>
              <a:t>выразителной</a:t>
            </a:r>
            <a:r>
              <a:rPr lang="ru-RU" sz="2200" dirty="0">
                <a:solidFill>
                  <a:schemeClr val="bg1"/>
                </a:solidFill>
              </a:rPr>
              <a:t> способности сети.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Время обучения сети значительно меньше чем для классического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ru-RU" sz="2200" b="1" dirty="0">
                <a:solidFill>
                  <a:schemeClr val="bg1"/>
                </a:solidFill>
              </a:rPr>
              <a:t>широкий слой проще обучить, чем несколько глубоких слоев.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3791357"/>
            <a:ext cx="8394531" cy="2878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3719763" y="5571857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993406"/>
            <a:ext cx="10889035" cy="101485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" y="365125"/>
            <a:ext cx="11197653" cy="864068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124116"/>
            <a:ext cx="11479306" cy="425823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ResNeXt</a:t>
            </a:r>
            <a:r>
              <a:rPr lang="en-US" sz="2400" dirty="0">
                <a:solidFill>
                  <a:schemeClr val="bg1"/>
                </a:solidFill>
              </a:rPr>
              <a:t> (2016) 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en-US" b="1" u="sng" dirty="0" err="1">
                <a:solidFill>
                  <a:schemeClr val="bg1"/>
                </a:solidFill>
              </a:rPr>
              <a:t>Ос</a:t>
            </a:r>
            <a:r>
              <a:rPr lang="ru-RU" b="1" u="sng" dirty="0" err="1">
                <a:solidFill>
                  <a:schemeClr val="bg1"/>
                </a:solidFill>
              </a:rPr>
              <a:t>нованая</a:t>
            </a:r>
            <a:r>
              <a:rPr lang="ru-RU" b="1" u="sng" dirty="0">
                <a:solidFill>
                  <a:schemeClr val="bg1"/>
                </a:solidFill>
              </a:rPr>
              <a:t> идея </a:t>
            </a:r>
            <a:r>
              <a:rPr lang="ru-RU" dirty="0">
                <a:solidFill>
                  <a:schemeClr val="bg1"/>
                </a:solidFill>
              </a:rPr>
              <a:t>заменить стандартный остаточный блок на блок с несколькими параллельными подслоями типа </a:t>
            </a:r>
            <a:r>
              <a:rPr lang="ru-RU" dirty="0" err="1">
                <a:solidFill>
                  <a:schemeClr val="bg1"/>
                </a:solidFill>
              </a:rPr>
              <a:t>bot</a:t>
            </a:r>
            <a:r>
              <a:rPr lang="en-US" dirty="0" err="1">
                <a:solidFill>
                  <a:schemeClr val="bg1"/>
                </a:solidFill>
              </a:rPr>
              <a:t>tleneck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"split-transform-merge”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Цель – выделить больше признаков  в одном масштабе рецептивного поля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счет различных  путей градиента (сверток), как в модуле </a:t>
            </a:r>
            <a:r>
              <a:rPr lang="en-US" sz="2400" dirty="0">
                <a:solidFill>
                  <a:schemeClr val="bg1"/>
                </a:solidFill>
              </a:rPr>
              <a:t>inception.</a:t>
            </a:r>
            <a:endParaRPr lang="ru-RU" sz="2400" dirty="0">
              <a:solidFill>
                <a:schemeClr val="bg1"/>
              </a:solidFill>
            </a:endParaRP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Несколько параллельных подслоев работают лучше, чем один широкий слой.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439450"/>
            <a:ext cx="5549900" cy="302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5192552" y="368863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24116"/>
            <a:ext cx="11437647" cy="112342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5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00" y="3756798"/>
            <a:ext cx="7011300" cy="284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Xception</a:t>
            </a:r>
            <a:r>
              <a:rPr lang="en-US" sz="4800" b="1" dirty="0">
                <a:solidFill>
                  <a:schemeClr val="bg1"/>
                </a:solidFill>
              </a:rPr>
              <a:t> 201</a:t>
            </a:r>
            <a:r>
              <a:rPr lang="ru-RU" sz="4800" b="1" dirty="0">
                <a:solidFill>
                  <a:schemeClr val="bg1"/>
                </a:solidFill>
              </a:rPr>
              <a:t>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029340"/>
            <a:ext cx="11479306" cy="4446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u="sng" dirty="0">
                <a:solidFill>
                  <a:schemeClr val="bg1"/>
                </a:solidFill>
              </a:rPr>
              <a:t>Осно</a:t>
            </a:r>
            <a:r>
              <a:rPr lang="ru-RU" sz="2400" b="1" u="sng" dirty="0" err="1">
                <a:solidFill>
                  <a:schemeClr val="bg1"/>
                </a:solidFill>
              </a:rPr>
              <a:t>вная</a:t>
            </a:r>
            <a:r>
              <a:rPr lang="ru-RU" sz="2400" b="1" u="sng" dirty="0">
                <a:solidFill>
                  <a:schemeClr val="bg1"/>
                </a:solidFill>
              </a:rPr>
              <a:t> идея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параллельных путей </a:t>
            </a:r>
            <a:r>
              <a:rPr lang="en-US" sz="2400" dirty="0">
                <a:solidFill>
                  <a:schemeClr val="bg1"/>
                </a:solidFill>
              </a:rPr>
              <a:t>bottleneck</a:t>
            </a:r>
            <a:r>
              <a:rPr lang="ru-RU" sz="2400" dirty="0">
                <a:solidFill>
                  <a:schemeClr val="bg1"/>
                </a:solidFill>
              </a:rPr>
              <a:t> подслоев сверток </a:t>
            </a:r>
            <a:r>
              <a:rPr lang="en-US" sz="2400" dirty="0" err="1">
                <a:solidFill>
                  <a:schemeClr val="bg1"/>
                </a:solidFill>
              </a:rPr>
              <a:t>ResNeXt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одну модифицированную </a:t>
            </a:r>
            <a:r>
              <a:rPr lang="en-US" sz="2400" dirty="0" err="1">
                <a:solidFill>
                  <a:schemeClr val="bg1"/>
                </a:solidFill>
              </a:rPr>
              <a:t>Depthwise</a:t>
            </a:r>
            <a:r>
              <a:rPr lang="en-US" sz="2400" dirty="0">
                <a:solidFill>
                  <a:schemeClr val="bg1"/>
                </a:solidFill>
              </a:rPr>
              <a:t> Separable Convolution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Свертка в которой каждая карта – это отдельный путь градиента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 сравнению со стандартной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en-US" sz="2200" dirty="0">
                <a:solidFill>
                  <a:schemeClr val="bg1"/>
                </a:solidFill>
              </a:rPr>
              <a:t> Separable Convolution</a:t>
            </a:r>
            <a:r>
              <a:rPr lang="ru-RU" sz="2200" dirty="0">
                <a:solidFill>
                  <a:schemeClr val="bg1"/>
                </a:solidFill>
              </a:rPr>
              <a:t> обратный порядок операций – сначала 1х1, потом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ru-RU" sz="2200" dirty="0">
                <a:solidFill>
                  <a:schemeClr val="bg1"/>
                </a:solidFill>
              </a:rPr>
              <a:t> свертка.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После свертки 1х1 не используется функция активации.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Показано что в середине без функции активации позволяет повысить точность.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6030341" y="3927370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61D9E1-8476-DF4F-8B61-28FE1EB3DF0F}"/>
              </a:ext>
            </a:extLst>
          </p:cNvPr>
          <p:cNvSpPr/>
          <p:nvPr/>
        </p:nvSpPr>
        <p:spPr>
          <a:xfrm>
            <a:off x="340659" y="1108131"/>
            <a:ext cx="11165541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63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ru-RU" sz="160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Справочно</a:t>
                </a:r>
                <a:r>
                  <a:rPr lang="ru-RU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другие варианты SGD</a:t>
                </a: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-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Ме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тод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Нестерова</a:t>
                </a:r>
                <a:r>
                  <a:rPr lang="ru-RU" sz="1600" dirty="0">
                    <a:solidFill>
                      <a:schemeClr val="bg1"/>
                    </a:solidFill>
                  </a:rPr>
                  <a:t>,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𝑨𝑫𝑨𝑴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/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556" t="-3610" b="-5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Глубокая свертка (</a:t>
            </a:r>
            <a:r>
              <a:rPr lang="ru-RU" b="1" dirty="0" err="1">
                <a:solidFill>
                  <a:schemeClr val="bg1"/>
                </a:solidFill>
              </a:rPr>
              <a:t>De</a:t>
            </a:r>
            <a:r>
              <a:rPr lang="en-US" b="1" dirty="0" err="1">
                <a:solidFill>
                  <a:schemeClr val="bg1"/>
                </a:solidFill>
              </a:rPr>
              <a:t>pthWise</a:t>
            </a:r>
            <a:r>
              <a:rPr lang="en-US" b="1" dirty="0">
                <a:solidFill>
                  <a:schemeClr val="bg1"/>
                </a:solidFill>
              </a:rPr>
              <a:t> Convolution)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предельный случай групповой свертки это глубокая свертка.</a:t>
                </a:r>
              </a:p>
              <a:p>
                <a:pPr lvl="1"/>
                <a:r>
                  <a:rPr lang="ru-RU" b="1" u="sng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ru-RU" b="1" dirty="0">
                    <a:solidFill>
                      <a:schemeClr val="bg1"/>
                    </a:solidFill>
                  </a:rPr>
                  <a:t>в том, что каждая карта признаков должна выучить свой признак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Достоинство - число параметров (сверток меньше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раз).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Также свертка может иметь коэффициент расширения (например если 2, то на каждую входную карту будет две выходных – два ядра).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  <a:blipFill>
                <a:blip r:embed="rId2"/>
                <a:stretch>
                  <a:fillRect l="-592" t="-1603" r="-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93F5-880E-6B40-93DD-45BB61A98E2A}"/>
              </a:ext>
            </a:extLst>
          </p:cNvPr>
          <p:cNvSpPr/>
          <p:nvPr/>
        </p:nvSpPr>
        <p:spPr>
          <a:xfrm>
            <a:off x="530660" y="1661451"/>
            <a:ext cx="10823140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05E97-D662-DB43-8828-ADB0FBD56F14}"/>
              </a:ext>
            </a:extLst>
          </p:cNvPr>
          <p:cNvSpPr txBox="1"/>
          <p:nvPr/>
        </p:nvSpPr>
        <p:spPr>
          <a:xfrm>
            <a:off x="626444" y="3765292"/>
            <a:ext cx="6417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практике оказалось что такая свертка не всегда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дате прирост скорости из за латентности Вычислительных Устройств.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25" y="3372705"/>
            <a:ext cx="4650633" cy="3224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013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88074"/>
            <a:ext cx="1051560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Глубокая разделенная свертка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(Depth Wise Separable Convolution)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Как правило глубокую свертку осуществляют вместе со свёрткой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×1.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Тогда </a:t>
                </a:r>
                <a:r>
                  <a:rPr lang="en-US" sz="2000" dirty="0">
                    <a:solidFill>
                      <a:schemeClr val="bg1"/>
                    </a:solidFill>
                  </a:rPr>
                  <a:t>DW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можно делать на увеличенном или сниженном числе параметров.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Такая свертка дает большой прирост производительности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Можно скомбинировать эту свертку с пространственно-разделенной – будет еще в 1.5 раза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меньше параметров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deepwise</a:t>
                </a:r>
                <a:r>
                  <a:rPr lang="en-US" sz="2000" dirty="0">
                    <a:solidFill>
                      <a:schemeClr val="bg1"/>
                    </a:solidFill>
                  </a:rPr>
                  <a:t> spatial separable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За счет меньшего числа параметров слоя можно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делать сеть глубже = увеличивать рецептивное поле.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  <a:blipFill>
                <a:blip r:embed="rId2"/>
                <a:stretch>
                  <a:fillRect l="-806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𝑇𝑅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𝐷𝑆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𝐷𝑊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𝑝𝑜𝑖𝑛𝑡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∼32×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16× 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3+1</m:t>
                              </m:r>
                            </m:e>
                          </m:d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16×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3+1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+32</m:t>
                          </m:r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17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4640</m:t>
                          </m:r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704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=6.5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D5F3A6-8E76-A442-AAD2-E5DA8434D15C}"/>
              </a:ext>
            </a:extLst>
          </p:cNvPr>
          <p:cNvSpPr/>
          <p:nvPr/>
        </p:nvSpPr>
        <p:spPr>
          <a:xfrm>
            <a:off x="307975" y="1562359"/>
            <a:ext cx="9490897" cy="82971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35F5F7-F180-1B4B-BD8E-FC19DE829A8A}"/>
              </a:ext>
            </a:extLst>
          </p:cNvPr>
          <p:cNvSpPr/>
          <p:nvPr/>
        </p:nvSpPr>
        <p:spPr>
          <a:xfrm>
            <a:off x="194770" y="4217486"/>
            <a:ext cx="6855025" cy="173705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99" y="3556794"/>
            <a:ext cx="4924295" cy="269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07975" y="5907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данном случае параметры посчитаны со смещением!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5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Основанная идея: использовать </a:t>
                </a:r>
                <a:r>
                  <a:rPr lang="ru-RU" altLang="en-US" sz="2400" dirty="0" err="1">
                    <a:solidFill>
                      <a:schemeClr val="bg1"/>
                    </a:solidFill>
                  </a:rPr>
                  <a:t>многопутевые</a:t>
                </a:r>
                <a:r>
                  <a:rPr lang="ru-RU" altLang="en-US" sz="2400" dirty="0">
                    <a:solidFill>
                      <a:schemeClr val="bg1"/>
                    </a:solidFill>
                  </a:rPr>
                  <a:t> остаточные связи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можно использовать остаточный слой после каждого блока.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разного числа карт признаков можно решить заменой суммирования карт на их объединение (конкатенацию).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Такой подход получил название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DenseNet</a:t>
                </a:r>
                <a:endParaRPr lang="en-US" altLang="en-US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)])]),…].</m:t>
                    </m:r>
                  </m:oMath>
                </a14:m>
                <a:endParaRPr lang="en-US" alt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  <a:blipFill>
                <a:blip r:embed="rId2"/>
                <a:stretch>
                  <a:fillRect l="-690" t="-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6F4821-836E-DD46-95F0-3387E73A7FB3}"/>
              </a:ext>
            </a:extLst>
          </p:cNvPr>
          <p:cNvSpPr/>
          <p:nvPr/>
        </p:nvSpPr>
        <p:spPr>
          <a:xfrm>
            <a:off x="184731" y="927667"/>
            <a:ext cx="9798718" cy="5113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FB937A-DEC5-F543-A92F-4B8416757413}"/>
              </a:ext>
            </a:extLst>
          </p:cNvPr>
          <p:cNvSpPr/>
          <p:nvPr/>
        </p:nvSpPr>
        <p:spPr>
          <a:xfrm>
            <a:off x="92365" y="2604247"/>
            <a:ext cx="9798718" cy="97520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5169"/>
          <a:stretch/>
        </p:blipFill>
        <p:spPr>
          <a:xfrm>
            <a:off x="340659" y="3875958"/>
            <a:ext cx="11304211" cy="2728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7411877" y="576868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81175" y="5181600"/>
            <a:ext cx="2409825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CONV+BN+ReLU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53576" y="4819649"/>
            <a:ext cx="1962150" cy="693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Concatenation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5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31" y="914400"/>
            <a:ext cx="11635234" cy="360593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altLang="en-US" sz="2400" dirty="0">
                <a:solidFill>
                  <a:schemeClr val="bg1"/>
                </a:solidFill>
              </a:rPr>
              <a:t>позволяет повысить вариативность признаков  и использовать одновременно признаки с разным рецептивным полем.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Параллельность </a:t>
            </a:r>
            <a:r>
              <a:rPr lang="en-US" altLang="en-US" sz="2000" dirty="0">
                <a:solidFill>
                  <a:schemeClr val="bg1"/>
                </a:solidFill>
              </a:rPr>
              <a:t>inception </a:t>
            </a:r>
            <a:r>
              <a:rPr lang="ru-RU" altLang="en-US" sz="2000" dirty="0">
                <a:solidFill>
                  <a:schemeClr val="bg1"/>
                </a:solidFill>
              </a:rPr>
              <a:t>заменяется на последовательную </a:t>
            </a:r>
            <a:r>
              <a:rPr lang="ru-RU" altLang="en-US" sz="2000" dirty="0" err="1">
                <a:solidFill>
                  <a:schemeClr val="bg1"/>
                </a:solidFill>
              </a:rPr>
              <a:t>конкатинацию</a:t>
            </a:r>
            <a:r>
              <a:rPr lang="ru-RU" altLang="en-US" sz="2000" dirty="0">
                <a:solidFill>
                  <a:schemeClr val="bg1"/>
                </a:solidFill>
              </a:rPr>
              <a:t> признаков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err="1">
                <a:solidFill>
                  <a:schemeClr val="bg1"/>
                </a:solidFill>
              </a:rPr>
              <a:t>переиспользование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информации может быть рассмотрена как аналоги подходам расширения и углубления числа слоев.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Конкатенация</a:t>
            </a:r>
            <a:r>
              <a:rPr lang="ru-RU" altLang="en-US" sz="2000" dirty="0">
                <a:solidFill>
                  <a:schemeClr val="bg1"/>
                </a:solidFill>
              </a:rPr>
              <a:t> позволяет </a:t>
            </a:r>
            <a:r>
              <a:rPr lang="ru-RU" altLang="en-US" sz="2000" dirty="0" err="1">
                <a:solidFill>
                  <a:schemeClr val="bg1"/>
                </a:solidFill>
              </a:rPr>
              <a:t>переисползовать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информацию оптимальной, чем суммирование.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Все слои каждого блока как бы используют коллективные знания.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В основе работы слоя </a:t>
            </a:r>
            <a:r>
              <a:rPr lang="en-US" sz="2400" dirty="0" err="1">
                <a:solidFill>
                  <a:schemeClr val="bg1"/>
                </a:solidFill>
              </a:rPr>
              <a:t>DenseNet</a:t>
            </a:r>
            <a:r>
              <a:rPr lang="ru-RU" sz="2400" dirty="0">
                <a:solidFill>
                  <a:schemeClr val="bg1"/>
                </a:solidFill>
              </a:rPr>
              <a:t> идея максимизация прохождения градиента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( и информации) в ходе обучения нейронной сети.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0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D71A49-E50E-1647-A399-66D8F8983E12}"/>
              </a:ext>
            </a:extLst>
          </p:cNvPr>
          <p:cNvSpPr/>
          <p:nvPr/>
        </p:nvSpPr>
        <p:spPr>
          <a:xfrm>
            <a:off x="184731" y="896186"/>
            <a:ext cx="11087872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86780F-3892-3543-816E-F381D41B6C3B}"/>
              </a:ext>
            </a:extLst>
          </p:cNvPr>
          <p:cNvSpPr/>
          <p:nvPr/>
        </p:nvSpPr>
        <p:spPr>
          <a:xfrm>
            <a:off x="184731" y="3258132"/>
            <a:ext cx="11243800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73" y="4214706"/>
            <a:ext cx="7764851" cy="212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37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Сети </a:t>
            </a:r>
            <a:r>
              <a:rPr lang="en-US" sz="4000" b="1" dirty="0" err="1">
                <a:solidFill>
                  <a:schemeClr val="bg1"/>
                </a:solidFill>
              </a:rPr>
              <a:t>DenseNet</a:t>
            </a:r>
            <a:r>
              <a:rPr lang="ru-RU" sz="4000" b="1" dirty="0">
                <a:solidFill>
                  <a:schemeClr val="bg1"/>
                </a:solidFill>
              </a:rPr>
              <a:t> 2018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(на основе идеи </a:t>
            </a:r>
            <a:r>
              <a:rPr lang="en-US" sz="4000" b="1" dirty="0" err="1">
                <a:solidFill>
                  <a:schemeClr val="bg1"/>
                </a:solidFill>
              </a:rPr>
              <a:t>ResNet</a:t>
            </a:r>
            <a:r>
              <a:rPr lang="en-US" sz="4000" b="1" dirty="0">
                <a:solidFill>
                  <a:schemeClr val="bg1"/>
                </a:solidFill>
              </a:rPr>
              <a:t>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914400"/>
            <a:ext cx="11479306" cy="6042211"/>
          </a:xfrm>
          <a:noFill/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позволяет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получить сети с 121 и более числом слоев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(169, 201, 264) и при этом рекордно низким числом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Слой </a:t>
            </a:r>
            <a:r>
              <a:rPr lang="en-US" b="1" dirty="0" err="1">
                <a:solidFill>
                  <a:schemeClr val="bg1"/>
                </a:solidFill>
              </a:rPr>
              <a:t>DenseNet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altLang="en-US" dirty="0">
                <a:solidFill>
                  <a:schemeClr val="bg1"/>
                </a:solidFill>
              </a:rPr>
              <a:t>позволяет также упростить обучение нейронной сети – так как остаточные слои не надо обучать, в них нет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Каждый слой в блоке имеет доступ к входному слою – что ускоряет обучение.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Показано, что каждый новый слой добавляет по чуть-чуть информации.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Для варьирования общим числом параметров модели между слоями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используют промежуточные простые слои (понижение числа карт и </a:t>
            </a:r>
            <a:r>
              <a:rPr lang="ru-RU" sz="2400" dirty="0" err="1">
                <a:solidFill>
                  <a:schemeClr val="bg1"/>
                </a:solidFill>
              </a:rPr>
              <a:t>пулинг</a:t>
            </a:r>
            <a:r>
              <a:rPr lang="ru-RU" sz="2400" dirty="0">
                <a:solidFill>
                  <a:schemeClr val="bg1"/>
                </a:solidFill>
              </a:rPr>
              <a:t>, нормализация).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086E11-F9D3-1840-9252-4C77A4F09D4F}"/>
              </a:ext>
            </a:extLst>
          </p:cNvPr>
          <p:cNvSpPr/>
          <p:nvPr/>
        </p:nvSpPr>
        <p:spPr>
          <a:xfrm>
            <a:off x="279816" y="914399"/>
            <a:ext cx="11243800" cy="196371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39" y="4497238"/>
            <a:ext cx="10413946" cy="191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216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83776"/>
              </p:ext>
            </p:extLst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активации 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arxiv.org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Эквивалент свертки типа сеть в сети</a:t>
            </a: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6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5970</TotalTime>
  <Words>2828</Words>
  <Application>Microsoft Office PowerPoint</Application>
  <PresentationFormat>Широкоэкранный</PresentationFormat>
  <Paragraphs>518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Georgia</vt:lpstr>
      <vt:lpstr>Lato</vt:lpstr>
      <vt:lpstr>Times New Roman</vt:lpstr>
      <vt:lpstr>Тема Office</vt:lpstr>
      <vt:lpstr>1_Тема Office</vt:lpstr>
      <vt:lpstr>2_Тема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Методы регуляризации</vt:lpstr>
      <vt:lpstr>Регуляризация функции потерь</vt:lpstr>
      <vt:lpstr>Метод Дропаут (Dropout)</vt:lpstr>
      <vt:lpstr>DropOut для изображений</vt:lpstr>
      <vt:lpstr>Примеры аугментации</vt:lpstr>
      <vt:lpstr>Современные примеры аугментации</vt:lpstr>
      <vt:lpstr>AlexNet (2012)</vt:lpstr>
      <vt:lpstr>AlexNet (2012)</vt:lpstr>
      <vt:lpstr>Архитектура VGG Net 2013</vt:lpstr>
      <vt:lpstr>Архитектура VGG Net 2013</vt:lpstr>
      <vt:lpstr>Архитектура VGG Net 2013</vt:lpstr>
      <vt:lpstr>Network In Network (NiN) 2013</vt:lpstr>
      <vt:lpstr>Точечная свертка</vt:lpstr>
      <vt:lpstr>Глобальный пулинг</vt:lpstr>
      <vt:lpstr>Глобальный пулинг</vt:lpstr>
      <vt:lpstr>GoogLeNet (Inception) 2014</vt:lpstr>
      <vt:lpstr>GoogLeNet (Inception) 2014</vt:lpstr>
      <vt:lpstr>GoogLeNet (Inception) V2,V3 2015</vt:lpstr>
      <vt:lpstr>Пространственно-разделенная свертка</vt:lpstr>
      <vt:lpstr>Презентация PowerPoint</vt:lpstr>
      <vt:lpstr>Необходимость нормализации,  ковариационный сдвиг?</vt:lpstr>
      <vt:lpstr>Метод батч-нормализации </vt:lpstr>
      <vt:lpstr>Метод батч-нормализации </vt:lpstr>
      <vt:lpstr>Метод батч-нормализации </vt:lpstr>
      <vt:lpstr>Особенности метода батч-нормализации </vt:lpstr>
      <vt:lpstr>Особенности метода батч-нормализации </vt:lpstr>
      <vt:lpstr>Особенности метода батч-нормализации </vt:lpstr>
      <vt:lpstr>Другие  методы нормализации </vt:lpstr>
      <vt:lpstr>Методы нормализации весовых параметров</vt:lpstr>
      <vt:lpstr>Проблема деградации глубокой сети</vt:lpstr>
      <vt:lpstr>ResNet 2015</vt:lpstr>
      <vt:lpstr>ResNet 2015</vt:lpstr>
      <vt:lpstr>ResNet 2015</vt:lpstr>
      <vt:lpstr>ResNet 2015</vt:lpstr>
      <vt:lpstr>ResNet 2015</vt:lpstr>
      <vt:lpstr>ResNet 2015</vt:lpstr>
      <vt:lpstr>ResNet. Достоинства остаточных связей</vt:lpstr>
      <vt:lpstr>Сети на основе идеи ResNet 2015-2017</vt:lpstr>
      <vt:lpstr>Сети на основе идеи ResNet 2015-2017</vt:lpstr>
      <vt:lpstr>Сети на основе идеи ResNet  Xception 2017</vt:lpstr>
      <vt:lpstr>Глубокая свертка (DepthWise Convolution)</vt:lpstr>
      <vt:lpstr>Глубокая разделенная свертка  (Depth Wise Separable Convolution) </vt:lpstr>
      <vt:lpstr>Сети DenseNet 2018 </vt:lpstr>
      <vt:lpstr>Сети DenseNet 2018</vt:lpstr>
      <vt:lpstr>Сети DenseNet 2018 (на основе идеи ResNet)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407</cp:revision>
  <dcterms:created xsi:type="dcterms:W3CDTF">2021-09-13T05:13:58Z</dcterms:created>
  <dcterms:modified xsi:type="dcterms:W3CDTF">2025-10-07T15:41:40Z</dcterms:modified>
</cp:coreProperties>
</file>